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82" r:id="rId1"/>
    <p:sldMasterId id="2147486868" r:id="rId2"/>
  </p:sldMasterIdLst>
  <p:notesMasterIdLst>
    <p:notesMasterId r:id="rId44"/>
  </p:notesMasterIdLst>
  <p:handoutMasterIdLst>
    <p:handoutMasterId r:id="rId45"/>
  </p:handoutMasterIdLst>
  <p:sldIdLst>
    <p:sldId id="302" r:id="rId3"/>
    <p:sldId id="295" r:id="rId4"/>
    <p:sldId id="290" r:id="rId5"/>
    <p:sldId id="412" r:id="rId6"/>
    <p:sldId id="330" r:id="rId7"/>
    <p:sldId id="411" r:id="rId8"/>
    <p:sldId id="461" r:id="rId9"/>
    <p:sldId id="340" r:id="rId10"/>
    <p:sldId id="457" r:id="rId11"/>
    <p:sldId id="458" r:id="rId12"/>
    <p:sldId id="352" r:id="rId13"/>
    <p:sldId id="354" r:id="rId14"/>
    <p:sldId id="355" r:id="rId15"/>
    <p:sldId id="339" r:id="rId16"/>
    <p:sldId id="404" r:id="rId17"/>
    <p:sldId id="405" r:id="rId18"/>
    <p:sldId id="409" r:id="rId19"/>
    <p:sldId id="356" r:id="rId20"/>
    <p:sldId id="359" r:id="rId21"/>
    <p:sldId id="357" r:id="rId22"/>
    <p:sldId id="358" r:id="rId23"/>
    <p:sldId id="360" r:id="rId24"/>
    <p:sldId id="361" r:id="rId25"/>
    <p:sldId id="435" r:id="rId26"/>
    <p:sldId id="362" r:id="rId27"/>
    <p:sldId id="366" r:id="rId28"/>
    <p:sldId id="367" r:id="rId29"/>
    <p:sldId id="436" r:id="rId30"/>
    <p:sldId id="384" r:id="rId31"/>
    <p:sldId id="387" r:id="rId32"/>
    <p:sldId id="385" r:id="rId33"/>
    <p:sldId id="386" r:id="rId34"/>
    <p:sldId id="389" r:id="rId35"/>
    <p:sldId id="391" r:id="rId36"/>
    <p:sldId id="394" r:id="rId37"/>
    <p:sldId id="438" r:id="rId38"/>
    <p:sldId id="440" r:id="rId39"/>
    <p:sldId id="398" r:id="rId40"/>
    <p:sldId id="399" r:id="rId41"/>
    <p:sldId id="401" r:id="rId42"/>
    <p:sldId id="331" r:id="rId43"/>
  </p:sldIdLst>
  <p:sldSz cx="9144000" cy="6858000" type="screen4x3"/>
  <p:notesSz cx="7315200" cy="9601200"/>
  <p:defaultTextStyle>
    <a:defPPr>
      <a:defRPr lang="en-US"/>
    </a:defPPr>
    <a:lvl1pPr algn="l" rtl="0" eaLnBrk="0" fontAlgn="base" hangingPunct="0">
      <a:spcBef>
        <a:spcPct val="0"/>
      </a:spcBef>
      <a:spcAft>
        <a:spcPct val="0"/>
      </a:spcAft>
      <a:defRPr sz="4800" b="1" kern="1200">
        <a:solidFill>
          <a:schemeClr val="tx1"/>
        </a:solidFill>
        <a:latin typeface="Arial" charset="0"/>
        <a:ea typeface="+mn-ea"/>
        <a:cs typeface="+mn-cs"/>
      </a:defRPr>
    </a:lvl1pPr>
    <a:lvl2pPr marL="457200" algn="l" rtl="0" eaLnBrk="0" fontAlgn="base" hangingPunct="0">
      <a:spcBef>
        <a:spcPct val="0"/>
      </a:spcBef>
      <a:spcAft>
        <a:spcPct val="0"/>
      </a:spcAft>
      <a:defRPr sz="4800" b="1" kern="1200">
        <a:solidFill>
          <a:schemeClr val="tx1"/>
        </a:solidFill>
        <a:latin typeface="Arial" charset="0"/>
        <a:ea typeface="+mn-ea"/>
        <a:cs typeface="+mn-cs"/>
      </a:defRPr>
    </a:lvl2pPr>
    <a:lvl3pPr marL="914400" algn="l" rtl="0" eaLnBrk="0" fontAlgn="base" hangingPunct="0">
      <a:spcBef>
        <a:spcPct val="0"/>
      </a:spcBef>
      <a:spcAft>
        <a:spcPct val="0"/>
      </a:spcAft>
      <a:defRPr sz="4800" b="1" kern="1200">
        <a:solidFill>
          <a:schemeClr val="tx1"/>
        </a:solidFill>
        <a:latin typeface="Arial" charset="0"/>
        <a:ea typeface="+mn-ea"/>
        <a:cs typeface="+mn-cs"/>
      </a:defRPr>
    </a:lvl3pPr>
    <a:lvl4pPr marL="1371600" algn="l" rtl="0" eaLnBrk="0" fontAlgn="base" hangingPunct="0">
      <a:spcBef>
        <a:spcPct val="0"/>
      </a:spcBef>
      <a:spcAft>
        <a:spcPct val="0"/>
      </a:spcAft>
      <a:defRPr sz="4800" b="1" kern="1200">
        <a:solidFill>
          <a:schemeClr val="tx1"/>
        </a:solidFill>
        <a:latin typeface="Arial" charset="0"/>
        <a:ea typeface="+mn-ea"/>
        <a:cs typeface="+mn-cs"/>
      </a:defRPr>
    </a:lvl4pPr>
    <a:lvl5pPr marL="1828800" algn="l" rtl="0" eaLnBrk="0" fontAlgn="base" hangingPunct="0">
      <a:spcBef>
        <a:spcPct val="0"/>
      </a:spcBef>
      <a:spcAft>
        <a:spcPct val="0"/>
      </a:spcAft>
      <a:defRPr sz="4800" b="1" kern="1200">
        <a:solidFill>
          <a:schemeClr val="tx1"/>
        </a:solidFill>
        <a:latin typeface="Arial" charset="0"/>
        <a:ea typeface="+mn-ea"/>
        <a:cs typeface="+mn-cs"/>
      </a:defRPr>
    </a:lvl5pPr>
    <a:lvl6pPr marL="2286000" algn="l" defTabSz="914400" rtl="0" eaLnBrk="1" latinLnBrk="0" hangingPunct="1">
      <a:defRPr sz="4800" b="1" kern="1200">
        <a:solidFill>
          <a:schemeClr val="tx1"/>
        </a:solidFill>
        <a:latin typeface="Arial" charset="0"/>
        <a:ea typeface="+mn-ea"/>
        <a:cs typeface="+mn-cs"/>
      </a:defRPr>
    </a:lvl6pPr>
    <a:lvl7pPr marL="2743200" algn="l" defTabSz="914400" rtl="0" eaLnBrk="1" latinLnBrk="0" hangingPunct="1">
      <a:defRPr sz="4800" b="1" kern="1200">
        <a:solidFill>
          <a:schemeClr val="tx1"/>
        </a:solidFill>
        <a:latin typeface="Arial" charset="0"/>
        <a:ea typeface="+mn-ea"/>
        <a:cs typeface="+mn-cs"/>
      </a:defRPr>
    </a:lvl7pPr>
    <a:lvl8pPr marL="3200400" algn="l" defTabSz="914400" rtl="0" eaLnBrk="1" latinLnBrk="0" hangingPunct="1">
      <a:defRPr sz="4800" b="1" kern="1200">
        <a:solidFill>
          <a:schemeClr val="tx1"/>
        </a:solidFill>
        <a:latin typeface="Arial" charset="0"/>
        <a:ea typeface="+mn-ea"/>
        <a:cs typeface="+mn-cs"/>
      </a:defRPr>
    </a:lvl8pPr>
    <a:lvl9pPr marL="3657600" algn="l" defTabSz="914400" rtl="0" eaLnBrk="1" latinLnBrk="0" hangingPunct="1">
      <a:defRPr sz="4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715"/>
    <a:srgbClr val="000000"/>
    <a:srgbClr val="FFFFFF"/>
    <a:srgbClr val="B2D9F4"/>
    <a:srgbClr val="000099"/>
    <a:srgbClr val="009900"/>
    <a:srgbClr val="319762"/>
    <a:srgbClr val="99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51114" autoAdjust="0"/>
  </p:normalViewPr>
  <p:slideViewPr>
    <p:cSldViewPr>
      <p:cViewPr varScale="1">
        <p:scale>
          <a:sx n="66" d="100"/>
          <a:sy n="66" d="100"/>
        </p:scale>
        <p:origin x="2526" y="78"/>
      </p:cViewPr>
      <p:guideLst>
        <p:guide orient="horz" pos="2160"/>
        <p:guide pos="2880"/>
      </p:guideLst>
    </p:cSldViewPr>
  </p:slideViewPr>
  <p:outlineViewPr>
    <p:cViewPr>
      <p:scale>
        <a:sx n="33" d="100"/>
        <a:sy n="33" d="100"/>
      </p:scale>
      <p:origin x="0" y="13626"/>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636" y="50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856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3" y="10"/>
            <a:ext cx="3169137" cy="475259"/>
          </a:xfrm>
          <a:prstGeom prst="rect">
            <a:avLst/>
          </a:prstGeom>
          <a:noFill/>
          <a:ln w="9525">
            <a:noFill/>
            <a:miter lim="800000"/>
            <a:headEnd/>
            <a:tailEnd/>
          </a:ln>
          <a:effectLst/>
        </p:spPr>
        <p:txBody>
          <a:bodyPr vert="horz" wrap="square" lIns="95524" tIns="47763" rIns="95524" bIns="47763" numCol="1" anchor="t" anchorCtr="0" compatLnSpc="1">
            <a:prstTxWarp prst="textNoShape">
              <a:avLst/>
            </a:prstTxWarp>
          </a:bodyPr>
          <a:lstStyle>
            <a:lvl1pPr eaLnBrk="1" hangingPunct="1">
              <a:spcBef>
                <a:spcPct val="20000"/>
              </a:spcBef>
              <a:buSzPct val="90000"/>
              <a:buFontTx/>
              <a:buBlip>
                <a:blip r:embed="rId2"/>
              </a:buBlip>
              <a:defRPr sz="1300" b="0">
                <a:latin typeface="Times New Roman" pitchFamily="18" charset="0"/>
              </a:defRPr>
            </a:lvl1pPr>
          </a:lstStyle>
          <a:p>
            <a:pPr>
              <a:defRPr/>
            </a:pPr>
            <a:endParaRPr lang="en-US" dirty="0"/>
          </a:p>
        </p:txBody>
      </p:sp>
      <p:sp>
        <p:nvSpPr>
          <p:cNvPr id="110595" name="Rectangle 3"/>
          <p:cNvSpPr>
            <a:spLocks noGrp="1" noChangeArrowheads="1"/>
          </p:cNvSpPr>
          <p:nvPr>
            <p:ph type="dt" idx="1"/>
          </p:nvPr>
        </p:nvSpPr>
        <p:spPr bwMode="auto">
          <a:xfrm>
            <a:off x="4146066" y="10"/>
            <a:ext cx="3169137" cy="475259"/>
          </a:xfrm>
          <a:prstGeom prst="rect">
            <a:avLst/>
          </a:prstGeom>
          <a:noFill/>
          <a:ln w="9525">
            <a:noFill/>
            <a:miter lim="800000"/>
            <a:headEnd/>
            <a:tailEnd/>
          </a:ln>
          <a:effectLst/>
        </p:spPr>
        <p:txBody>
          <a:bodyPr vert="horz" wrap="square" lIns="95524" tIns="47763" rIns="95524" bIns="47763" numCol="1" anchor="t" anchorCtr="0" compatLnSpc="1">
            <a:prstTxWarp prst="textNoShape">
              <a:avLst/>
            </a:prstTxWarp>
          </a:bodyPr>
          <a:lstStyle>
            <a:lvl1pPr algn="r" eaLnBrk="1" hangingPunct="1">
              <a:spcBef>
                <a:spcPct val="20000"/>
              </a:spcBef>
              <a:buSzPct val="90000"/>
              <a:buFontTx/>
              <a:buBlip>
                <a:blip r:embed="rId2"/>
              </a:buBlip>
              <a:defRPr sz="1300" b="0">
                <a:latin typeface="Times New Roman" pitchFamily="18" charset="0"/>
              </a:defRPr>
            </a:lvl1pPr>
          </a:lstStyle>
          <a:p>
            <a:pPr>
              <a:defRPr/>
            </a:pPr>
            <a:fld id="{64AE4A75-8267-4CDC-B69B-06CE7D854FF1}" type="datetime4">
              <a:rPr lang="en-US"/>
              <a:pPr>
                <a:defRPr/>
              </a:pPr>
              <a:t>November 29, 2016</a:t>
            </a:fld>
            <a:endParaRPr lang="en-US" dirty="0"/>
          </a:p>
        </p:txBody>
      </p:sp>
      <p:sp>
        <p:nvSpPr>
          <p:cNvPr id="118788" name="Rectangle 4"/>
          <p:cNvSpPr>
            <a:spLocks noGrp="1" noRot="1" noChangeAspect="1" noChangeArrowheads="1" noTextEdit="1"/>
          </p:cNvSpPr>
          <p:nvPr>
            <p:ph type="sldImg" idx="2"/>
          </p:nvPr>
        </p:nvSpPr>
        <p:spPr bwMode="auto">
          <a:xfrm>
            <a:off x="1230313" y="712788"/>
            <a:ext cx="4854575" cy="3641725"/>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975249" y="4593607"/>
            <a:ext cx="5364703" cy="4277320"/>
          </a:xfrm>
          <a:prstGeom prst="rect">
            <a:avLst/>
          </a:prstGeom>
          <a:noFill/>
          <a:ln w="9525">
            <a:noFill/>
            <a:miter lim="800000"/>
            <a:headEnd/>
            <a:tailEnd/>
          </a:ln>
          <a:effectLst/>
        </p:spPr>
        <p:txBody>
          <a:bodyPr vert="horz" wrap="square" lIns="95524" tIns="47763" rIns="95524" bIns="477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3" y="9109383"/>
            <a:ext cx="3169137" cy="475258"/>
          </a:xfrm>
          <a:prstGeom prst="rect">
            <a:avLst/>
          </a:prstGeom>
          <a:noFill/>
          <a:ln w="9525">
            <a:noFill/>
            <a:miter lim="800000"/>
            <a:headEnd/>
            <a:tailEnd/>
          </a:ln>
          <a:effectLst/>
        </p:spPr>
        <p:txBody>
          <a:bodyPr vert="horz" wrap="square" lIns="95524" tIns="47763" rIns="95524" bIns="47763" numCol="1" anchor="b" anchorCtr="0" compatLnSpc="1">
            <a:prstTxWarp prst="textNoShape">
              <a:avLst/>
            </a:prstTxWarp>
          </a:bodyPr>
          <a:lstStyle>
            <a:lvl1pPr eaLnBrk="1" hangingPunct="1">
              <a:spcBef>
                <a:spcPct val="20000"/>
              </a:spcBef>
              <a:buSzPct val="90000"/>
              <a:buFontTx/>
              <a:buBlip>
                <a:blip r:embed="rId2"/>
              </a:buBlip>
              <a:defRPr sz="1300" b="0">
                <a:latin typeface="Times New Roman" pitchFamily="18" charset="0"/>
              </a:defRPr>
            </a:lvl1pPr>
          </a:lstStyle>
          <a:p>
            <a:pPr>
              <a:defRPr/>
            </a:pPr>
            <a:r>
              <a:rPr lang="en-US" dirty="0"/>
              <a:t>April 30, 2004</a:t>
            </a:r>
          </a:p>
        </p:txBody>
      </p:sp>
      <p:sp>
        <p:nvSpPr>
          <p:cNvPr id="110599" name="Rectangle 7"/>
          <p:cNvSpPr>
            <a:spLocks noGrp="1" noChangeArrowheads="1"/>
          </p:cNvSpPr>
          <p:nvPr>
            <p:ph type="sldNum" sz="quarter" idx="5"/>
          </p:nvPr>
        </p:nvSpPr>
        <p:spPr bwMode="auto">
          <a:xfrm>
            <a:off x="4146066" y="9109383"/>
            <a:ext cx="3169137" cy="475258"/>
          </a:xfrm>
          <a:prstGeom prst="rect">
            <a:avLst/>
          </a:prstGeom>
          <a:noFill/>
          <a:ln w="9525">
            <a:noFill/>
            <a:miter lim="800000"/>
            <a:headEnd/>
            <a:tailEnd/>
          </a:ln>
          <a:effectLst/>
        </p:spPr>
        <p:txBody>
          <a:bodyPr vert="horz" wrap="square" lIns="95524" tIns="47763" rIns="95524" bIns="47763" numCol="1" anchor="b" anchorCtr="0" compatLnSpc="1">
            <a:prstTxWarp prst="textNoShape">
              <a:avLst/>
            </a:prstTxWarp>
          </a:bodyPr>
          <a:lstStyle>
            <a:lvl1pPr algn="r" eaLnBrk="1" hangingPunct="1">
              <a:spcBef>
                <a:spcPct val="20000"/>
              </a:spcBef>
              <a:buSzPct val="90000"/>
              <a:buFontTx/>
              <a:buBlip>
                <a:blip r:embed="rId2"/>
              </a:buBlip>
              <a:defRPr sz="1300" b="0">
                <a:latin typeface="Times New Roman" pitchFamily="18" charset="0"/>
              </a:defRPr>
            </a:lvl1pPr>
          </a:lstStyle>
          <a:p>
            <a:pPr>
              <a:defRPr/>
            </a:pPr>
            <a:fld id="{2805CC6A-A8E4-4016-9C05-C8A3A7D8D0B2}" type="slidenum">
              <a:rPr lang="en-US"/>
              <a:pPr>
                <a:defRPr/>
              </a:pPr>
              <a:t>‹#›</a:t>
            </a:fld>
            <a:endParaRPr lang="en-US" dirty="0"/>
          </a:p>
        </p:txBody>
      </p:sp>
    </p:spTree>
    <p:extLst>
      <p:ext uri="{BB962C8B-B14F-4D97-AF65-F5344CB8AC3E}">
        <p14:creationId xmlns:p14="http://schemas.microsoft.com/office/powerpoint/2010/main" val="25534502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230313" y="712788"/>
            <a:ext cx="4854575" cy="3641725"/>
          </a:xfrm>
          <a:ln/>
        </p:spPr>
      </p:sp>
      <p:sp>
        <p:nvSpPr>
          <p:cNvPr id="119811" name="Rectangle 3"/>
          <p:cNvSpPr>
            <a:spLocks noGrp="1" noChangeArrowheads="1"/>
          </p:cNvSpPr>
          <p:nvPr>
            <p:ph type="body" idx="1"/>
          </p:nvPr>
        </p:nvSpPr>
        <p:spPr>
          <a:xfrm>
            <a:off x="975249" y="4593607"/>
            <a:ext cx="5364703" cy="4855194"/>
          </a:xfrm>
          <a:noFill/>
          <a:ln/>
        </p:spPr>
        <p:txBody>
          <a:bodyPr/>
          <a:lstStyle/>
          <a:p>
            <a:pPr marL="228482" indent="-228482">
              <a:spcBef>
                <a:spcPts val="1200"/>
              </a:spcBef>
              <a:buFontTx/>
              <a:buChar char="•"/>
            </a:pPr>
            <a:r>
              <a:rPr lang="en-US" sz="1600" dirty="0">
                <a:latin typeface="Arial" pitchFamily="34" charset="0"/>
                <a:cs typeface="Arial" pitchFamily="34" charset="0"/>
              </a:rPr>
              <a:t>All information that I share with you today is available in detail on our court’s website.</a:t>
            </a:r>
          </a:p>
          <a:p>
            <a:pPr marL="228482" indent="-228482">
              <a:spcBef>
                <a:spcPts val="1200"/>
              </a:spcBef>
              <a:buFontTx/>
              <a:buChar char="•"/>
            </a:pPr>
            <a:r>
              <a:rPr lang="en-US" sz="1600" dirty="0">
                <a:latin typeface="Arial" pitchFamily="34" charset="0"/>
                <a:cs typeface="Arial" pitchFamily="34" charset="0"/>
              </a:rPr>
              <a:t>This is an overview of how CM/ECF works in the Northern District. </a:t>
            </a:r>
          </a:p>
          <a:p>
            <a:pPr>
              <a:buFontTx/>
              <a:buChar char="•"/>
            </a:pPr>
            <a:endParaRPr lang="en-US" sz="1700"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230313" y="712788"/>
            <a:ext cx="4854575" cy="3641725"/>
          </a:xfrm>
          <a:ln/>
        </p:spPr>
      </p:sp>
      <p:sp>
        <p:nvSpPr>
          <p:cNvPr id="132099" name="Notes Placeholder 2"/>
          <p:cNvSpPr>
            <a:spLocks noGrp="1"/>
          </p:cNvSpPr>
          <p:nvPr>
            <p:ph type="body" idx="1"/>
          </p:nvPr>
        </p:nvSpPr>
        <p:spPr>
          <a:noFill/>
          <a:ln/>
        </p:spPr>
        <p:txBody>
          <a:bodyPr/>
          <a:lstStyle/>
          <a:p>
            <a:pPr>
              <a:buFontTx/>
              <a:buChar char="•"/>
            </a:pPr>
            <a:r>
              <a:rPr lang="en-US" sz="1600" dirty="0">
                <a:latin typeface="Arial" pitchFamily="34" charset="0"/>
                <a:cs typeface="Arial" pitchFamily="34" charset="0"/>
              </a:rPr>
              <a:t>We’ll select the E-Filing CM/ECF link</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230313" y="712788"/>
            <a:ext cx="4854575" cy="3641725"/>
          </a:xfrm>
          <a:ln/>
        </p:spPr>
      </p:sp>
      <p:sp>
        <p:nvSpPr>
          <p:cNvPr id="133123" name="Notes Placeholder 2"/>
          <p:cNvSpPr>
            <a:spLocks noGrp="1"/>
          </p:cNvSpPr>
          <p:nvPr>
            <p:ph type="body" idx="1"/>
          </p:nvPr>
        </p:nvSpPr>
        <p:spPr>
          <a:noFill/>
          <a:ln/>
        </p:spPr>
        <p:txBody>
          <a:bodyPr/>
          <a:lstStyle/>
          <a:p>
            <a:pPr marL="228482" indent="-228482">
              <a:spcBef>
                <a:spcPts val="1200"/>
              </a:spcBef>
              <a:buFontTx/>
              <a:buChar char="•"/>
            </a:pPr>
            <a:r>
              <a:rPr lang="en-US" sz="1600" dirty="0">
                <a:latin typeface="Arial" pitchFamily="34" charset="0"/>
                <a:cs typeface="Arial" pitchFamily="34" charset="0"/>
              </a:rPr>
              <a:t>On this screen are any Notices of system downtime or upgrades.  </a:t>
            </a:r>
          </a:p>
          <a:p>
            <a:pPr marL="228482" indent="-228482">
              <a:spcBef>
                <a:spcPts val="1200"/>
              </a:spcBef>
              <a:buFontTx/>
              <a:buChar char="•"/>
            </a:pPr>
            <a:r>
              <a:rPr lang="en-US" sz="1600" dirty="0">
                <a:latin typeface="Arial" pitchFamily="34" charset="0"/>
                <a:cs typeface="Arial" pitchFamily="34" charset="0"/>
              </a:rPr>
              <a:t>To e-file, we’ll click the Document Filing System link.</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230313" y="712788"/>
            <a:ext cx="4854575" cy="3641725"/>
          </a:xfrm>
          <a:ln/>
        </p:spPr>
      </p:sp>
      <p:sp>
        <p:nvSpPr>
          <p:cNvPr id="134147" name="Notes Placeholder 2"/>
          <p:cNvSpPr>
            <a:spLocks noGrp="1"/>
          </p:cNvSpPr>
          <p:nvPr>
            <p:ph type="body" idx="1"/>
          </p:nvPr>
        </p:nvSpPr>
        <p:spPr>
          <a:noFill/>
          <a:ln/>
        </p:spPr>
        <p:txBody>
          <a:bodyPr/>
          <a:lstStyle/>
          <a:p>
            <a:pPr marL="238873" indent="-238873">
              <a:spcBef>
                <a:spcPts val="1882"/>
              </a:spcBef>
              <a:buFontTx/>
              <a:buChar char="•"/>
            </a:pPr>
            <a:r>
              <a:rPr lang="en-US" sz="1600" dirty="0">
                <a:latin typeface="Arial" pitchFamily="34" charset="0"/>
                <a:cs typeface="Arial" pitchFamily="34" charset="0"/>
              </a:rPr>
              <a:t>This is the login screen for CM/ECF and PACER.  Make sure you’re using the correct login for whether you’re filing (CM/ECF) or viewing the case (PACER).</a:t>
            </a:r>
          </a:p>
          <a:p>
            <a:pPr marL="238873" indent="-238873">
              <a:spcBef>
                <a:spcPts val="1882"/>
              </a:spcBef>
              <a:buFontTx/>
              <a:buChar char="•"/>
            </a:pPr>
            <a:r>
              <a:rPr lang="en-US" sz="1600" dirty="0">
                <a:latin typeface="Arial" pitchFamily="34" charset="0"/>
                <a:cs typeface="Arial" pitchFamily="34" charset="0"/>
              </a:rPr>
              <a:t>Notice the checkbox next to the login fields.  You must check it, which means you agree to comply with the redaction rules, or you won’t be able to log in.</a:t>
            </a:r>
          </a:p>
          <a:p>
            <a:pPr>
              <a:buFontTx/>
              <a:buChar char="•"/>
            </a:pPr>
            <a:endParaRPr lang="en-US" sz="15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230313" y="712788"/>
            <a:ext cx="4854575" cy="3641725"/>
          </a:xfrm>
          <a:ln/>
        </p:spPr>
      </p:sp>
      <p:sp>
        <p:nvSpPr>
          <p:cNvPr id="135171" name="Notes Placeholder 2"/>
          <p:cNvSpPr>
            <a:spLocks noGrp="1"/>
          </p:cNvSpPr>
          <p:nvPr>
            <p:ph type="body" idx="1"/>
          </p:nvPr>
        </p:nvSpPr>
        <p:spPr>
          <a:noFill/>
          <a:ln/>
        </p:spPr>
        <p:txBody>
          <a:bodyPr/>
          <a:lstStyle/>
          <a:p>
            <a:pPr marL="238873" indent="-238873">
              <a:spcBef>
                <a:spcPts val="1882"/>
              </a:spcBef>
              <a:buFontTx/>
              <a:buChar char="•"/>
            </a:pPr>
            <a:r>
              <a:rPr lang="en-US" sz="1600" dirty="0">
                <a:latin typeface="Arial" pitchFamily="34" charset="0"/>
                <a:cs typeface="Arial" pitchFamily="34" charset="0"/>
              </a:rPr>
              <a:t>After you’re logged in, you‘ll see the main ECF screen.</a:t>
            </a:r>
          </a:p>
          <a:p>
            <a:pPr marL="238873" indent="-238873">
              <a:spcBef>
                <a:spcPts val="1882"/>
              </a:spcBef>
              <a:buFontTx/>
              <a:buChar char="•"/>
            </a:pPr>
            <a:r>
              <a:rPr lang="en-US" sz="1600" dirty="0">
                <a:latin typeface="Arial" pitchFamily="34" charset="0"/>
                <a:cs typeface="Arial" pitchFamily="34" charset="0"/>
              </a:rPr>
              <a:t>You can stay logged in but inactive for up to 30 minutes before the system will “time out”.  </a:t>
            </a:r>
          </a:p>
          <a:p>
            <a:pPr marL="238873" indent="-238873">
              <a:spcBef>
                <a:spcPts val="1882"/>
              </a:spcBef>
              <a:buFontTx/>
              <a:buChar char="•"/>
            </a:pPr>
            <a:r>
              <a:rPr lang="en-US" sz="1600" dirty="0">
                <a:latin typeface="Arial" pitchFamily="34" charset="0"/>
                <a:cs typeface="Arial" pitchFamily="34" charset="0"/>
              </a:rPr>
              <a:t>This is a security precaution.</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230313" y="712788"/>
            <a:ext cx="4854575" cy="3641725"/>
          </a:xfrm>
          <a:ln/>
        </p:spPr>
      </p:sp>
      <p:sp>
        <p:nvSpPr>
          <p:cNvPr id="198659" name="Notes Placeholder 2"/>
          <p:cNvSpPr>
            <a:spLocks noGrp="1"/>
          </p:cNvSpPr>
          <p:nvPr>
            <p:ph type="body" idx="1"/>
          </p:nvPr>
        </p:nvSpPr>
        <p:spPr>
          <a:noFill/>
          <a:ln/>
        </p:spPr>
        <p:txBody>
          <a:bodyPr/>
          <a:lstStyle/>
          <a:p>
            <a:pPr marL="228482" indent="-228482">
              <a:spcBef>
                <a:spcPts val="1200"/>
              </a:spcBef>
              <a:buFontTx/>
              <a:buChar char="•"/>
            </a:pPr>
            <a:r>
              <a:rPr lang="en-US" sz="1600" dirty="0">
                <a:latin typeface="Arial" pitchFamily="34" charset="0"/>
                <a:cs typeface="Arial" pitchFamily="34" charset="0"/>
              </a:rPr>
              <a:t>Next across the blue bar is Utilities.</a:t>
            </a:r>
          </a:p>
          <a:p>
            <a:pPr marL="228482" indent="-228482">
              <a:spcBef>
                <a:spcPts val="1200"/>
              </a:spcBef>
              <a:buFontTx/>
              <a:buChar char="•"/>
            </a:pPr>
            <a:r>
              <a:rPr lang="en-US" sz="1600" dirty="0">
                <a:latin typeface="Arial" pitchFamily="34" charset="0"/>
                <a:cs typeface="Arial" pitchFamily="34" charset="0"/>
              </a:rPr>
              <a:t>If you see Civil &amp; Criminal across the blue bar you are in CM/ECF. If you only see Query &amp; Reports you are in PACER.</a:t>
            </a:r>
          </a:p>
          <a:p>
            <a:pPr marL="228482" indent="-228482">
              <a:spcBef>
                <a:spcPts val="1200"/>
              </a:spcBef>
              <a:buFontTx/>
              <a:buChar char="•"/>
            </a:pPr>
            <a:r>
              <a:rPr lang="en-US" sz="1600" dirty="0">
                <a:latin typeface="Arial" pitchFamily="34" charset="0"/>
                <a:cs typeface="Arial" pitchFamily="34" charset="0"/>
              </a:rPr>
              <a:t>Most of your personal information can be updated through </a:t>
            </a:r>
          </a:p>
          <a:p>
            <a:pPr marL="685553" lvl="1" indent="-228482">
              <a:spcBef>
                <a:spcPts val="1200"/>
              </a:spcBef>
              <a:buFontTx/>
              <a:buChar char="•"/>
            </a:pPr>
            <a:r>
              <a:rPr lang="en-US" sz="1600" dirty="0">
                <a:latin typeface="Arial" pitchFamily="34" charset="0"/>
                <a:cs typeface="Arial" pitchFamily="34" charset="0"/>
              </a:rPr>
              <a:t>Maintain Your Account</a:t>
            </a:r>
          </a:p>
          <a:p>
            <a:pPr marL="685452" lvl="2" indent="-228482">
              <a:spcBef>
                <a:spcPts val="1200"/>
              </a:spcBef>
              <a:buFontTx/>
              <a:buChar char="•"/>
            </a:pPr>
            <a:r>
              <a:rPr lang="en-US" sz="1600" dirty="0">
                <a:latin typeface="Arial" pitchFamily="34" charset="0"/>
                <a:cs typeface="Arial" pitchFamily="34" charset="0"/>
              </a:rPr>
              <a:t>Maintain Your Address</a:t>
            </a:r>
          </a:p>
          <a:p>
            <a:pPr marL="685452" lvl="2" indent="-228482">
              <a:spcBef>
                <a:spcPts val="1200"/>
              </a:spcBef>
              <a:buFontTx/>
              <a:buChar char="•"/>
            </a:pPr>
            <a:r>
              <a:rPr lang="en-US" sz="1600" dirty="0">
                <a:latin typeface="Arial" pitchFamily="34" charset="0"/>
                <a:cs typeface="Arial" pitchFamily="34" charset="0"/>
              </a:rPr>
              <a:t>Maintain Your E-mail, and</a:t>
            </a:r>
          </a:p>
          <a:p>
            <a:pPr marL="685452" lvl="2" indent="-228482">
              <a:spcBef>
                <a:spcPts val="1200"/>
              </a:spcBef>
              <a:buFontTx/>
              <a:buChar char="•"/>
            </a:pPr>
            <a:r>
              <a:rPr lang="en-US" sz="1600" dirty="0">
                <a:latin typeface="Arial" pitchFamily="34" charset="0"/>
                <a:cs typeface="Arial" pitchFamily="34" charset="0"/>
              </a:rPr>
              <a:t>Maintain Your Login/Password</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230313" y="712788"/>
            <a:ext cx="4854575" cy="3641725"/>
          </a:xfrm>
          <a:ln/>
        </p:spPr>
      </p:sp>
      <p:sp>
        <p:nvSpPr>
          <p:cNvPr id="199683" name="Notes Placeholder 2"/>
          <p:cNvSpPr>
            <a:spLocks noGrp="1"/>
          </p:cNvSpPr>
          <p:nvPr>
            <p:ph type="body" idx="1"/>
          </p:nvPr>
        </p:nvSpPr>
        <p:spPr>
          <a:noFill/>
          <a:ln/>
        </p:spPr>
        <p:txBody>
          <a:bodyPr/>
          <a:lstStyle/>
          <a:p>
            <a:pPr marL="228482" indent="-228482">
              <a:spcBef>
                <a:spcPts val="1200"/>
              </a:spcBef>
              <a:buFont typeface="Arial" pitchFamily="34" charset="0"/>
              <a:buChar char="•"/>
            </a:pPr>
            <a:r>
              <a:rPr lang="en-US" sz="1600" dirty="0">
                <a:latin typeface="Arial" pitchFamily="34" charset="0"/>
                <a:cs typeface="Arial" pitchFamily="34" charset="0"/>
              </a:rPr>
              <a:t>For address changes, solo practitioners can select Maintain Your Account.</a:t>
            </a:r>
          </a:p>
          <a:p>
            <a:pPr marL="228482" indent="-228482">
              <a:spcBef>
                <a:spcPts val="1200"/>
              </a:spcBef>
              <a:buFont typeface="Arial" pitchFamily="34" charset="0"/>
              <a:buChar char="•"/>
            </a:pPr>
            <a:r>
              <a:rPr lang="en-US" sz="1600" dirty="0">
                <a:latin typeface="Arial" pitchFamily="34" charset="0"/>
                <a:cs typeface="Arial" pitchFamily="34" charset="0"/>
              </a:rPr>
              <a:t>However, firm address changes must be made by submitting an Attorney Information Update Form.  That form is available on our website.</a:t>
            </a:r>
          </a:p>
          <a:p>
            <a:pPr marL="228482" indent="-228482">
              <a:spcBef>
                <a:spcPts val="1200"/>
              </a:spcBef>
              <a:buFont typeface="Arial" pitchFamily="34" charset="0"/>
              <a:buChar char="•"/>
            </a:pPr>
            <a:r>
              <a:rPr lang="en-US" sz="1600" dirty="0">
                <a:latin typeface="Arial" pitchFamily="34" charset="0"/>
                <a:cs typeface="Arial" pitchFamily="34" charset="0"/>
              </a:rPr>
              <a:t>Click Email Information . . . (at the bottom of the screen)</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230313" y="712788"/>
            <a:ext cx="4854575" cy="3641725"/>
          </a:xfrm>
          <a:ln/>
        </p:spPr>
      </p:sp>
      <p:sp>
        <p:nvSpPr>
          <p:cNvPr id="200707" name="Notes Placeholder 2"/>
          <p:cNvSpPr>
            <a:spLocks noGrp="1"/>
          </p:cNvSpPr>
          <p:nvPr>
            <p:ph type="body" idx="1"/>
          </p:nvPr>
        </p:nvSpPr>
        <p:spPr>
          <a:noFill/>
          <a:ln/>
        </p:spPr>
        <p:txBody>
          <a:bodyPr/>
          <a:lstStyle/>
          <a:p>
            <a:pPr marL="228482" indent="-228482">
              <a:spcBef>
                <a:spcPts val="1200"/>
              </a:spcBef>
              <a:buFont typeface="Arial" pitchFamily="34" charset="0"/>
              <a:buChar char="•"/>
            </a:pPr>
            <a:r>
              <a:rPr lang="en-US" sz="1600" dirty="0">
                <a:latin typeface="Arial" pitchFamily="34" charset="0"/>
                <a:cs typeface="Arial" pitchFamily="34" charset="0"/>
              </a:rPr>
              <a:t>To view and change your primary email address or add or change your secondary email addresses.</a:t>
            </a:r>
          </a:p>
          <a:p>
            <a:pPr marL="228482" indent="-228482">
              <a:spcBef>
                <a:spcPts val="1200"/>
              </a:spcBef>
              <a:buFont typeface="Arial" pitchFamily="34" charset="0"/>
              <a:buChar char="•"/>
            </a:pPr>
            <a:r>
              <a:rPr lang="en-US" sz="1600" dirty="0">
                <a:latin typeface="Arial" pitchFamily="34" charset="0"/>
                <a:cs typeface="Arial" pitchFamily="34" charset="0"/>
              </a:rPr>
              <a:t>We recommended listing a secondary email address from a different service provider.  For example, if you have an email address with your law firm, set up an email account with yahoo, cox , google , etc.  </a:t>
            </a:r>
          </a:p>
          <a:p>
            <a:pPr marL="228482" indent="-228482">
              <a:spcBef>
                <a:spcPts val="1200"/>
              </a:spcBef>
              <a:buFont typeface="Arial" pitchFamily="34" charset="0"/>
              <a:buChar char="•"/>
            </a:pPr>
            <a:r>
              <a:rPr lang="en-US" sz="1600" dirty="0">
                <a:latin typeface="Arial" pitchFamily="34" charset="0"/>
                <a:cs typeface="Arial" pitchFamily="34" charset="0"/>
              </a:rPr>
              <a:t>Then, if your primary service provider fails, you will still have a way of getting notices of case activity.</a:t>
            </a:r>
          </a:p>
          <a:p>
            <a:pPr marL="228482" indent="-228482">
              <a:spcBef>
                <a:spcPts val="1200"/>
              </a:spcBef>
              <a:buFont typeface="Arial" pitchFamily="34" charset="0"/>
              <a:buChar char="•"/>
            </a:pPr>
            <a:r>
              <a:rPr lang="en-US" sz="1600" dirty="0">
                <a:latin typeface="Arial" pitchFamily="34" charset="0"/>
                <a:cs typeface="Arial" pitchFamily="34" charset="0"/>
              </a:rPr>
              <a:t>If you want to change your password please note the Court will not have access to it. However, if you forget what the password is we will reset it back to the original password.</a:t>
            </a:r>
          </a:p>
          <a:p>
            <a:pPr marL="228482" indent="-228482">
              <a:spcBef>
                <a:spcPts val="1200"/>
              </a:spcBef>
              <a:buFont typeface="Arial" pitchFamily="34" charset="0"/>
              <a:buChar char="•"/>
            </a:pPr>
            <a:r>
              <a:rPr lang="en-US" sz="1600" dirty="0">
                <a:latin typeface="Arial" pitchFamily="34" charset="0"/>
                <a:cs typeface="Arial" pitchFamily="34" charset="0"/>
              </a:rPr>
              <a:t>And then click “Return to Person Info Screen”</a:t>
            </a:r>
          </a:p>
          <a:p>
            <a:pPr marL="228482" indent="-228482">
              <a:spcBef>
                <a:spcPts val="1200"/>
              </a:spcBef>
              <a:buFont typeface="Arial" pitchFamily="34" charset="0"/>
              <a:buChar char="•"/>
            </a:pPr>
            <a:r>
              <a:rPr lang="en-US" sz="1600" dirty="0">
                <a:latin typeface="Arial" pitchFamily="34" charset="0"/>
                <a:cs typeface="Arial" pitchFamily="34" charset="0"/>
              </a:rPr>
              <a:t>When you are done select Submit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230313" y="712788"/>
            <a:ext cx="4854575" cy="3641725"/>
          </a:xfrm>
          <a:ln/>
        </p:spPr>
      </p:sp>
      <p:sp>
        <p:nvSpPr>
          <p:cNvPr id="204803" name="Notes Placeholder 2"/>
          <p:cNvSpPr>
            <a:spLocks noGrp="1"/>
          </p:cNvSpPr>
          <p:nvPr>
            <p:ph type="body" idx="1"/>
          </p:nvPr>
        </p:nvSpPr>
        <p:spPr>
          <a:xfrm>
            <a:off x="975249" y="4800602"/>
            <a:ext cx="5364703" cy="4070328"/>
          </a:xfrm>
          <a:noFill/>
          <a:ln/>
        </p:spPr>
        <p:txBody>
          <a:bodyPr/>
          <a:lstStyle/>
          <a:p>
            <a:r>
              <a:rPr lang="en-US" sz="1600" dirty="0">
                <a:latin typeface="Arial" pitchFamily="34" charset="0"/>
                <a:cs typeface="Arial" pitchFamily="34" charset="0"/>
              </a:rPr>
              <a:t>We get the case update screen– please leave “Update All” highlighted if you want your changes to take effect globally, and click “Submit” again.</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230313" y="712788"/>
            <a:ext cx="4854575" cy="3641725"/>
          </a:xfrm>
          <a:ln/>
        </p:spPr>
      </p:sp>
      <p:sp>
        <p:nvSpPr>
          <p:cNvPr id="142339" name="Notes Placeholder 2"/>
          <p:cNvSpPr>
            <a:spLocks noGrp="1"/>
          </p:cNvSpPr>
          <p:nvPr>
            <p:ph type="body" idx="1"/>
          </p:nvPr>
        </p:nvSpPr>
        <p:spPr>
          <a:noFill/>
          <a:ln/>
        </p:spPr>
        <p:txBody>
          <a:bodyPr/>
          <a:lstStyle/>
          <a:p>
            <a:pPr marL="228482" indent="-228482" defTabSz="914137">
              <a:spcBef>
                <a:spcPts val="1200"/>
              </a:spcBef>
              <a:buFontTx/>
              <a:buChar char="•"/>
              <a:defRPr/>
            </a:pPr>
            <a:r>
              <a:rPr lang="en-US" sz="1600" dirty="0">
                <a:latin typeface="Arial" pitchFamily="34" charset="0"/>
                <a:cs typeface="Arial" pitchFamily="34" charset="0"/>
              </a:rPr>
              <a:t>With your document converted to PDF, it’s ready to file.</a:t>
            </a:r>
          </a:p>
          <a:p>
            <a:pPr marL="228482" indent="-228482">
              <a:spcBef>
                <a:spcPts val="1200"/>
              </a:spcBef>
              <a:buFontTx/>
              <a:buChar char="•"/>
            </a:pPr>
            <a:r>
              <a:rPr lang="en-US" sz="1600" dirty="0">
                <a:latin typeface="Arial" pitchFamily="34" charset="0"/>
                <a:cs typeface="Arial" pitchFamily="34" charset="0"/>
              </a:rPr>
              <a:t>If you are not sure what event is available, click Search on the blue menu bar in CM/ECF to access the Universal Search Utility.  </a:t>
            </a:r>
          </a:p>
          <a:p>
            <a:pPr marL="228482" indent="-228482">
              <a:spcBef>
                <a:spcPts val="1200"/>
              </a:spcBef>
              <a:buFontTx/>
              <a:buChar char="•"/>
            </a:pPr>
            <a:r>
              <a:rPr lang="en-US" sz="1600" dirty="0">
                <a:latin typeface="Arial" pitchFamily="34" charset="0"/>
                <a:cs typeface="Arial" pitchFamily="34" charset="0"/>
              </a:rPr>
              <a:t>Or use our event lists.  </a:t>
            </a:r>
            <a:endParaRPr lang="en-US" sz="1600" dirty="0"/>
          </a:p>
          <a:p>
            <a:pPr>
              <a:buFontTx/>
              <a:buChar char="•"/>
            </a:pPr>
            <a:endParaRPr lang="en-US" dirty="0"/>
          </a:p>
          <a:p>
            <a:pPr>
              <a:buFontTx/>
              <a:buChar char="•"/>
            </a:pPr>
            <a:endParaRPr lang="en-US"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230313" y="712788"/>
            <a:ext cx="4854575" cy="3641725"/>
          </a:xfrm>
          <a:ln/>
        </p:spPr>
      </p:sp>
      <p:sp>
        <p:nvSpPr>
          <p:cNvPr id="144387" name="Notes Placeholder 2"/>
          <p:cNvSpPr>
            <a:spLocks noGrp="1"/>
          </p:cNvSpPr>
          <p:nvPr>
            <p:ph type="body" idx="1"/>
          </p:nvPr>
        </p:nvSpPr>
        <p:spPr>
          <a:noFill/>
          <a:ln/>
        </p:spPr>
        <p:txBody>
          <a:bodyPr/>
          <a:lstStyle/>
          <a:p>
            <a:pPr>
              <a:spcBef>
                <a:spcPts val="1200"/>
              </a:spcBef>
            </a:pPr>
            <a:r>
              <a:rPr lang="en-US" sz="1100" dirty="0">
                <a:latin typeface="Arial" pitchFamily="34" charset="0"/>
                <a:cs typeface="Arial" pitchFamily="34" charset="0"/>
              </a:rPr>
              <a:t>Click Civil on the blue bar, to view the Civil Events menu.</a:t>
            </a:r>
          </a:p>
          <a:p>
            <a:pPr marL="228482" indent="-228482">
              <a:spcBef>
                <a:spcPts val="1200"/>
              </a:spcBef>
              <a:buFontTx/>
              <a:buChar char="•"/>
            </a:pPr>
            <a:r>
              <a:rPr lang="en-US" sz="1100" dirty="0">
                <a:latin typeface="Arial" pitchFamily="34" charset="0"/>
                <a:cs typeface="Arial" pitchFamily="34" charset="0"/>
              </a:rPr>
              <a:t>Our event lists and e-filing instructions follow the same order as the CM/ECF menu screens. This makes event information easier to locate. </a:t>
            </a:r>
          </a:p>
          <a:p>
            <a:pPr marL="228482" indent="-228482">
              <a:spcBef>
                <a:spcPts val="1200"/>
              </a:spcBef>
              <a:buFontTx/>
              <a:buChar char="•"/>
            </a:pPr>
            <a:r>
              <a:rPr lang="en-US" sz="1100" dirty="0">
                <a:latin typeface="Arial" pitchFamily="34" charset="0"/>
                <a:cs typeface="Arial" pitchFamily="34" charset="0"/>
              </a:rPr>
              <a:t>And we frequently update the event lists and instructions so the latest versions are always available on our website.   If you can’t find your specific event try to find one similar.</a:t>
            </a:r>
          </a:p>
          <a:p>
            <a:pPr marL="228482" indent="-228482">
              <a:spcBef>
                <a:spcPts val="1200"/>
              </a:spcBef>
              <a:buFontTx/>
              <a:buChar char="•"/>
            </a:pPr>
            <a:r>
              <a:rPr lang="en-US" sz="1100" dirty="0">
                <a:latin typeface="Arial" pitchFamily="34" charset="0"/>
                <a:cs typeface="Arial" pitchFamily="34" charset="0"/>
              </a:rPr>
              <a:t>If you really can’t find one, call the help desk and we’ll tell you what to use.</a:t>
            </a:r>
          </a:p>
          <a:p>
            <a:pPr marL="228482" indent="-228482">
              <a:spcBef>
                <a:spcPts val="1200"/>
              </a:spcBef>
              <a:buFontTx/>
              <a:buChar char="•"/>
            </a:pPr>
            <a:r>
              <a:rPr lang="en-US" sz="1100" dirty="0">
                <a:latin typeface="Arial" pitchFamily="34" charset="0"/>
                <a:cs typeface="Arial" pitchFamily="34" charset="0"/>
              </a:rPr>
              <a:t>We’re going to file the Entry of Appearance. </a:t>
            </a:r>
          </a:p>
          <a:p>
            <a:pPr marL="228482" indent="-228482">
              <a:spcBef>
                <a:spcPts val="1200"/>
              </a:spcBef>
              <a:buFontTx/>
              <a:buChar char="•"/>
            </a:pPr>
            <a:r>
              <a:rPr lang="en-US" sz="1100" dirty="0">
                <a:latin typeface="Arial" pitchFamily="34" charset="0"/>
                <a:cs typeface="Arial" pitchFamily="34" charset="0"/>
              </a:rPr>
              <a:t>Most event instructions have a “Rules for Use” section which indicates when the event should be used.</a:t>
            </a:r>
          </a:p>
          <a:p>
            <a:pPr marL="228482" indent="-228482">
              <a:spcBef>
                <a:spcPts val="1200"/>
              </a:spcBef>
              <a:buFontTx/>
              <a:buChar char="•"/>
            </a:pPr>
            <a:r>
              <a:rPr lang="en-US" sz="1100" dirty="0">
                <a:latin typeface="Arial" pitchFamily="34" charset="0"/>
                <a:cs typeface="Arial" pitchFamily="34" charset="0"/>
              </a:rPr>
              <a:t>Below that are Before Filing instructions , which include reminders about personal identifiers, having a current Certificate of Service, following the 7.1 Disclosure Statement rule and remembering the 20 megabyte file size limit.</a:t>
            </a:r>
          </a:p>
          <a:p>
            <a:r>
              <a:rPr lang="en-US" sz="1100" dirty="0">
                <a:latin typeface="Arial" pitchFamily="34" charset="0"/>
                <a:cs typeface="Arial" pitchFamily="34" charset="0"/>
              </a:rPr>
              <a:t>The instructions tell us, Under Initial Type Documents, to select “Appearances”.</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230313" y="712788"/>
            <a:ext cx="4854575" cy="3641725"/>
          </a:xfrm>
          <a:ln/>
        </p:spPr>
      </p:sp>
      <p:sp>
        <p:nvSpPr>
          <p:cNvPr id="120835" name="Rectangle 3"/>
          <p:cNvSpPr>
            <a:spLocks noGrp="1" noChangeArrowheads="1"/>
          </p:cNvSpPr>
          <p:nvPr>
            <p:ph type="body" idx="1"/>
          </p:nvPr>
        </p:nvSpPr>
        <p:spPr>
          <a:noFill/>
          <a:ln/>
        </p:spPr>
        <p:txBody>
          <a:bodyPr/>
          <a:lstStyle/>
          <a:p>
            <a:pPr marL="238873" indent="-238873">
              <a:spcBef>
                <a:spcPts val="1882"/>
              </a:spcBef>
              <a:buFontTx/>
              <a:buChar char="•"/>
            </a:pPr>
            <a:r>
              <a:rPr lang="en-US" sz="1600" dirty="0">
                <a:latin typeface="Arial" pitchFamily="34" charset="0"/>
                <a:cs typeface="Arial" pitchFamily="34" charset="0"/>
              </a:rPr>
              <a:t>CM/ECF is used by all federal courts in the nation.</a:t>
            </a:r>
          </a:p>
          <a:p>
            <a:pPr marL="238873" indent="-238873">
              <a:spcBef>
                <a:spcPts val="1882"/>
              </a:spcBef>
              <a:buFontTx/>
              <a:buChar char="•"/>
            </a:pPr>
            <a:r>
              <a:rPr lang="en-US" sz="1600" dirty="0">
                <a:latin typeface="Arial" pitchFamily="34" charset="0"/>
                <a:cs typeface="Arial" pitchFamily="34" charset="0"/>
              </a:rPr>
              <a:t>Our district has used it since 2005.</a:t>
            </a:r>
          </a:p>
          <a:p>
            <a:pPr marL="238873" indent="-238873">
              <a:spcBef>
                <a:spcPts val="1882"/>
              </a:spcBef>
            </a:pPr>
            <a:r>
              <a:rPr lang="en-US" sz="1600" dirty="0">
                <a:latin typeface="Arial" pitchFamily="34" charset="0"/>
                <a:cs typeface="Arial" pitchFamily="34" charset="0"/>
              </a:rPr>
              <a:t>Some of the benefits are:</a:t>
            </a:r>
          </a:p>
          <a:p>
            <a:pPr marL="285669" indent="-285669" defTabSz="914137">
              <a:spcBef>
                <a:spcPts val="1882"/>
              </a:spcBef>
              <a:buFont typeface="Arial" pitchFamily="34" charset="0"/>
              <a:buChar char="•"/>
              <a:defRPr/>
            </a:pPr>
            <a:r>
              <a:rPr lang="en-US" sz="1600" dirty="0">
                <a:latin typeface="Arial" pitchFamily="34" charset="0"/>
                <a:cs typeface="Arial" pitchFamily="34" charset="0"/>
              </a:rPr>
              <a:t>Case </a:t>
            </a:r>
            <a:r>
              <a:rPr lang="en-US" sz="1600" u="sng" dirty="0">
                <a:latin typeface="Arial" pitchFamily="34" charset="0"/>
                <a:cs typeface="Arial" pitchFamily="34" charset="0"/>
              </a:rPr>
              <a:t>access</a:t>
            </a:r>
            <a:r>
              <a:rPr lang="en-US" sz="1600" dirty="0">
                <a:latin typeface="Arial" pitchFamily="34" charset="0"/>
                <a:cs typeface="Arial" pitchFamily="34" charset="0"/>
              </a:rPr>
              <a:t> 24 hours a day, every day, with rare exceptions for system maintenance; which means you can also </a:t>
            </a:r>
            <a:r>
              <a:rPr lang="en-US" sz="1600" u="sng" dirty="0">
                <a:latin typeface="Arial" pitchFamily="34" charset="0"/>
                <a:cs typeface="Arial" pitchFamily="34" charset="0"/>
              </a:rPr>
              <a:t>file </a:t>
            </a:r>
            <a:r>
              <a:rPr lang="en-US" sz="1600" dirty="0">
                <a:latin typeface="Arial" pitchFamily="34" charset="0"/>
                <a:cs typeface="Arial" pitchFamily="34" charset="0"/>
              </a:rPr>
              <a:t>any time, anywhere you have internet access;</a:t>
            </a:r>
          </a:p>
          <a:p>
            <a:pPr marL="285669" indent="-285669">
              <a:spcBef>
                <a:spcPts val="1882"/>
              </a:spcBef>
              <a:buFont typeface="Arial" pitchFamily="34" charset="0"/>
              <a:buChar char="•"/>
            </a:pPr>
            <a:r>
              <a:rPr lang="en-US" sz="1600" dirty="0">
                <a:latin typeface="Arial" pitchFamily="34" charset="0"/>
                <a:cs typeface="Arial" pitchFamily="34" charset="0"/>
              </a:rPr>
              <a:t>automatic email notices of case activity for any registered user;</a:t>
            </a:r>
          </a:p>
          <a:p>
            <a:pPr marL="285669" indent="-285669">
              <a:spcBef>
                <a:spcPts val="1882"/>
              </a:spcBef>
              <a:buFont typeface="Arial" pitchFamily="34" charset="0"/>
              <a:buChar char="•"/>
            </a:pPr>
            <a:r>
              <a:rPr lang="en-US" sz="1600" dirty="0">
                <a:latin typeface="Arial" pitchFamily="34" charset="0"/>
                <a:cs typeface="Arial" pitchFamily="34" charset="0"/>
              </a:rPr>
              <a:t>And filed document images are immediately available</a:t>
            </a:r>
          </a:p>
          <a:p>
            <a:pPr marL="285669" indent="-285669">
              <a:spcBef>
                <a:spcPts val="1882"/>
              </a:spcBef>
              <a:buFont typeface="Arial" pitchFamily="34" charset="0"/>
              <a:buChar char="•"/>
            </a:pPr>
            <a:endParaRPr lang="en-US" sz="2000" dirty="0">
              <a:latin typeface="Arial" pitchFamily="34" charset="0"/>
              <a:cs typeface="Arial" pitchFamily="34" charset="0"/>
            </a:endParaRPr>
          </a:p>
          <a:p>
            <a:pPr marL="238873" indent="-238873">
              <a:spcBef>
                <a:spcPts val="1882"/>
              </a:spcBef>
              <a:buFontTx/>
              <a:buChar char="•"/>
            </a:pPr>
            <a:endParaRPr lang="en-US" sz="1900"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230313" y="712788"/>
            <a:ext cx="4854575" cy="3641725"/>
          </a:xfrm>
          <a:ln/>
        </p:spPr>
      </p:sp>
      <p:sp>
        <p:nvSpPr>
          <p:cNvPr id="146435" name="Notes Placeholder 2"/>
          <p:cNvSpPr>
            <a:spLocks noGrp="1"/>
          </p:cNvSpPr>
          <p:nvPr>
            <p:ph type="body" idx="1"/>
          </p:nvPr>
        </p:nvSpPr>
        <p:spPr>
          <a:noFill/>
          <a:ln/>
        </p:spPr>
        <p:txBody>
          <a:bodyPr/>
          <a:lstStyle/>
          <a:p>
            <a:pPr marL="228482" indent="-228482">
              <a:spcBef>
                <a:spcPts val="1200"/>
              </a:spcBef>
              <a:buFontTx/>
              <a:buChar char="•"/>
            </a:pPr>
            <a:r>
              <a:rPr lang="en-US" sz="1600" dirty="0">
                <a:latin typeface="Arial" pitchFamily="34" charset="0"/>
                <a:cs typeface="Arial" pitchFamily="34" charset="0"/>
              </a:rPr>
              <a:t>From this screen we can select any available “Appearance” events.</a:t>
            </a:r>
          </a:p>
          <a:p>
            <a:pPr marL="228482" indent="-228482">
              <a:spcBef>
                <a:spcPts val="1200"/>
              </a:spcBef>
              <a:buFontTx/>
              <a:buChar char="•"/>
            </a:pPr>
            <a:r>
              <a:rPr lang="en-US" sz="1600" dirty="0">
                <a:latin typeface="Arial" pitchFamily="34" charset="0"/>
                <a:cs typeface="Arial" pitchFamily="34" charset="0"/>
              </a:rPr>
              <a:t>If you know the event name, you can start typing it in the top box – and the event list will be  narrowed by the criteria you’ve entered.</a:t>
            </a:r>
          </a:p>
          <a:p>
            <a:pPr marL="228482" indent="-228482">
              <a:spcBef>
                <a:spcPts val="1200"/>
              </a:spcBef>
              <a:buFontTx/>
              <a:buChar char="•"/>
            </a:pPr>
            <a:r>
              <a:rPr lang="en-US" sz="1600" dirty="0">
                <a:latin typeface="Arial" pitchFamily="34" charset="0"/>
                <a:cs typeface="Arial" pitchFamily="34" charset="0"/>
              </a:rPr>
              <a:t>Or click on the drop down box and select “Appearance - Attorney”</a:t>
            </a:r>
          </a:p>
          <a:p>
            <a:pPr marL="228482" indent="-228482">
              <a:spcBef>
                <a:spcPts val="1200"/>
              </a:spcBef>
              <a:buFontTx/>
              <a:buChar char="•"/>
            </a:pPr>
            <a:r>
              <a:rPr lang="en-US" sz="1600" dirty="0">
                <a:latin typeface="Arial" pitchFamily="34" charset="0"/>
                <a:cs typeface="Arial" pitchFamily="34" charset="0"/>
              </a:rPr>
              <a:t>Then,  “Appearance – Attorney” will listed on the right in the Selected event box.</a:t>
            </a:r>
          </a:p>
          <a:p>
            <a:pPr marL="228482" indent="-228482">
              <a:spcBef>
                <a:spcPts val="1200"/>
              </a:spcBef>
              <a:buFontTx/>
              <a:buChar char="•"/>
            </a:pPr>
            <a:r>
              <a:rPr lang="en-US" sz="1600" dirty="0">
                <a:latin typeface="Arial" pitchFamily="34" charset="0"/>
                <a:cs typeface="Arial" pitchFamily="34" charset="0"/>
              </a:rPr>
              <a:t>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230313" y="712788"/>
            <a:ext cx="4854575" cy="3641725"/>
          </a:xfrm>
          <a:ln/>
        </p:spPr>
      </p:sp>
      <p:sp>
        <p:nvSpPr>
          <p:cNvPr id="147459" name="Notes Placeholder 2"/>
          <p:cNvSpPr>
            <a:spLocks noGrp="1"/>
          </p:cNvSpPr>
          <p:nvPr>
            <p:ph type="body" idx="1"/>
          </p:nvPr>
        </p:nvSpPr>
        <p:spPr>
          <a:xfrm>
            <a:off x="434756" y="4593607"/>
            <a:ext cx="6526273" cy="4277320"/>
          </a:xfrm>
          <a:noFill/>
          <a:ln/>
        </p:spPr>
        <p:txBody>
          <a:bodyPr/>
          <a:lstStyle/>
          <a:p>
            <a:pPr marL="228482" indent="-228482">
              <a:spcBef>
                <a:spcPts val="1200"/>
              </a:spcBef>
              <a:buFontTx/>
              <a:buChar char="•"/>
            </a:pPr>
            <a:r>
              <a:rPr lang="en-US" dirty="0">
                <a:latin typeface="Arial" pitchFamily="34" charset="0"/>
                <a:cs typeface="Arial" pitchFamily="34" charset="0"/>
              </a:rPr>
              <a:t>Next, on the case number screen, enter the case number.</a:t>
            </a:r>
          </a:p>
          <a:p>
            <a:pPr marL="228482" indent="-228482">
              <a:spcBef>
                <a:spcPts val="1200"/>
              </a:spcBef>
              <a:buFontTx/>
              <a:buChar char="•"/>
            </a:pPr>
            <a:r>
              <a:rPr lang="en-US" dirty="0">
                <a:latin typeface="Arial" pitchFamily="34" charset="0"/>
                <a:cs typeface="Arial" pitchFamily="34" charset="0"/>
              </a:rPr>
              <a:t>On the Case style screen confirm the case number matches the style of the case.  In our case number example , </a:t>
            </a:r>
          </a:p>
          <a:p>
            <a:pPr marL="685553" lvl="1" indent="-228482">
              <a:spcBef>
                <a:spcPts val="1200"/>
              </a:spcBef>
              <a:buFontTx/>
              <a:buChar char="•"/>
            </a:pPr>
            <a:r>
              <a:rPr lang="en-US" dirty="0">
                <a:latin typeface="Arial" pitchFamily="34" charset="0"/>
                <a:cs typeface="Arial" pitchFamily="34" charset="0"/>
              </a:rPr>
              <a:t>4 is the Divisional office; </a:t>
            </a:r>
          </a:p>
          <a:p>
            <a:pPr marL="685553" lvl="1" indent="-228482">
              <a:spcBef>
                <a:spcPts val="1200"/>
              </a:spcBef>
              <a:buFontTx/>
              <a:buChar char="•"/>
            </a:pPr>
            <a:r>
              <a:rPr lang="en-US" dirty="0">
                <a:latin typeface="Arial" pitchFamily="34" charset="0"/>
                <a:cs typeface="Arial" pitchFamily="34" charset="0"/>
              </a:rPr>
              <a:t>10 is the year; </a:t>
            </a:r>
          </a:p>
          <a:p>
            <a:pPr marL="685553" lvl="1" indent="-228482">
              <a:spcBef>
                <a:spcPts val="1200"/>
              </a:spcBef>
              <a:buFontTx/>
              <a:buChar char="•"/>
            </a:pPr>
            <a:r>
              <a:rPr lang="en-US" dirty="0">
                <a:latin typeface="Arial" pitchFamily="34" charset="0"/>
                <a:cs typeface="Arial" pitchFamily="34" charset="0"/>
              </a:rPr>
              <a:t>CV is for civil; </a:t>
            </a:r>
          </a:p>
          <a:p>
            <a:pPr marL="685553" lvl="1" indent="-228482">
              <a:spcBef>
                <a:spcPts val="1200"/>
              </a:spcBef>
              <a:buFontTx/>
              <a:buChar char="•"/>
            </a:pPr>
            <a:r>
              <a:rPr lang="en-US" dirty="0">
                <a:latin typeface="Arial" pitchFamily="34" charset="0"/>
                <a:cs typeface="Arial" pitchFamily="34" charset="0"/>
              </a:rPr>
              <a:t>220 is the assigned number; </a:t>
            </a:r>
          </a:p>
          <a:p>
            <a:pPr marL="685553" lvl="1" indent="-228482">
              <a:spcBef>
                <a:spcPts val="1200"/>
              </a:spcBef>
              <a:buFontTx/>
              <a:buChar char="•"/>
            </a:pPr>
            <a:r>
              <a:rPr lang="en-US" dirty="0">
                <a:latin typeface="Arial" pitchFamily="34" charset="0"/>
                <a:cs typeface="Arial" pitchFamily="34" charset="0"/>
              </a:rPr>
              <a:t>GKF  is for Judge Frizzell and</a:t>
            </a:r>
          </a:p>
          <a:p>
            <a:pPr marL="685553" lvl="1" indent="-228482">
              <a:spcBef>
                <a:spcPts val="1200"/>
              </a:spcBef>
              <a:buFontTx/>
              <a:buChar char="•"/>
            </a:pPr>
            <a:r>
              <a:rPr lang="en-US" dirty="0">
                <a:latin typeface="Arial" pitchFamily="34" charset="0"/>
                <a:cs typeface="Arial" pitchFamily="34" charset="0"/>
              </a:rPr>
              <a:t>TLW is for Magistrate Judge Wilson, the assigned discovery magistrate.</a:t>
            </a:r>
          </a:p>
          <a:p>
            <a:pPr marL="228482" indent="-228482">
              <a:spcBef>
                <a:spcPts val="1200"/>
              </a:spcBef>
              <a:buFontTx/>
              <a:buChar char="•"/>
            </a:pPr>
            <a:r>
              <a:rPr lang="en-US" dirty="0">
                <a:latin typeface="Arial" pitchFamily="34" charset="0"/>
                <a:cs typeface="Arial" pitchFamily="34" charset="0"/>
              </a:rPr>
              <a:t>Always make sure the case number on your document includes the correct judges.</a:t>
            </a:r>
          </a:p>
          <a:p>
            <a:pPr marL="228482" indent="-228482">
              <a:spcBef>
                <a:spcPts val="1200"/>
              </a:spcBef>
              <a:buFontTx/>
              <a:buChar char="•"/>
            </a:pPr>
            <a:r>
              <a:rPr lang="en-US" dirty="0">
                <a:latin typeface="Arial" pitchFamily="34" charset="0"/>
                <a:cs typeface="Arial" pitchFamily="34" charset="0"/>
              </a:rPr>
              <a:t>As a side note, the case number is an active link to the docket sheet, after you log into PACER</a:t>
            </a:r>
          </a:p>
          <a:p>
            <a:pPr marL="228482" indent="-228482">
              <a:spcBef>
                <a:spcPts val="1200"/>
              </a:spcBef>
              <a:buFontTx/>
              <a:buChar char="•"/>
            </a:pPr>
            <a:r>
              <a:rPr lang="en-US" dirty="0">
                <a:latin typeface="Arial" pitchFamily="34" charset="0"/>
                <a:cs typeface="Arial" pitchFamily="34" charset="0"/>
              </a:rPr>
              <a:t>And we’ll click “Next” again.</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230313" y="712788"/>
            <a:ext cx="4854575" cy="3641725"/>
          </a:xfrm>
          <a:ln/>
        </p:spPr>
      </p:sp>
      <p:sp>
        <p:nvSpPr>
          <p:cNvPr id="148483" name="Notes Placeholder 2"/>
          <p:cNvSpPr>
            <a:spLocks noGrp="1"/>
          </p:cNvSpPr>
          <p:nvPr>
            <p:ph type="body" idx="1"/>
          </p:nvPr>
        </p:nvSpPr>
        <p:spPr>
          <a:noFill/>
          <a:ln/>
        </p:spPr>
        <p:txBody>
          <a:bodyPr/>
          <a:lstStyle/>
          <a:p>
            <a:pPr marL="285694" indent="-285694" defTabSz="955496">
              <a:spcBef>
                <a:spcPts val="1200"/>
              </a:spcBef>
              <a:buFont typeface="Arial" pitchFamily="34" charset="0"/>
              <a:buChar char="•"/>
              <a:defRPr/>
            </a:pPr>
            <a:r>
              <a:rPr lang="en-US" sz="1600" dirty="0">
                <a:latin typeface="Arial" pitchFamily="34" charset="0"/>
                <a:cs typeface="Arial" pitchFamily="34" charset="0"/>
              </a:rPr>
              <a:t>The case participant tree on the left side of the screen lists all case participants. This is only for reference.</a:t>
            </a:r>
          </a:p>
          <a:p>
            <a:pPr marL="285694" indent="-285694" defTabSz="955496">
              <a:spcBef>
                <a:spcPts val="1200"/>
              </a:spcBef>
              <a:buFont typeface="Arial" pitchFamily="34" charset="0"/>
              <a:buChar char="•"/>
              <a:defRPr/>
            </a:pPr>
            <a:r>
              <a:rPr lang="en-US" sz="1600" dirty="0">
                <a:latin typeface="Arial" pitchFamily="34" charset="0"/>
                <a:cs typeface="Arial" pitchFamily="34" charset="0"/>
              </a:rPr>
              <a:t>On the right side of the screen you can select from existing parties. </a:t>
            </a:r>
          </a:p>
          <a:p>
            <a:pPr marL="285694" indent="-285694">
              <a:spcBef>
                <a:spcPts val="1200"/>
              </a:spcBef>
              <a:buFont typeface="Arial" pitchFamily="34" charset="0"/>
              <a:buChar char="•"/>
            </a:pPr>
            <a:r>
              <a:rPr lang="en-US" sz="1600" dirty="0">
                <a:latin typeface="Arial" pitchFamily="34" charset="0"/>
                <a:cs typeface="Arial" pitchFamily="34" charset="0"/>
              </a:rPr>
              <a:t>Do not click the browser Back button when you’re on a divided screen like this one.  Data is not saved until you complete the docketing process; and clicking the Back button will cause all progress to be lost.</a:t>
            </a:r>
          </a:p>
          <a:p>
            <a:pPr marL="285694" indent="-285694">
              <a:spcBef>
                <a:spcPts val="1200"/>
              </a:spcBef>
              <a:buFont typeface="Arial" pitchFamily="34" charset="0"/>
              <a:buChar char="•"/>
            </a:pPr>
            <a:r>
              <a:rPr lang="en-US" sz="1600" dirty="0">
                <a:latin typeface="Arial" pitchFamily="34" charset="0"/>
                <a:cs typeface="Arial" pitchFamily="34" charset="0"/>
              </a:rPr>
              <a:t>If you realize you have made a mistake in any entry, just go up to the blue bar utility and select Civil or Criminal to “bail” out.</a:t>
            </a:r>
          </a:p>
          <a:p>
            <a:pPr marL="285694" indent="-285694">
              <a:spcBef>
                <a:spcPts val="1200"/>
              </a:spcBef>
              <a:buFont typeface="Arial" pitchFamily="34" charset="0"/>
              <a:buChar char="•"/>
            </a:pPr>
            <a:r>
              <a:rPr lang="en-US" sz="1600" dirty="0">
                <a:latin typeface="Arial" pitchFamily="34" charset="0"/>
                <a:cs typeface="Arial" pitchFamily="34" charset="0"/>
              </a:rPr>
              <a:t>Since this is an entry of appearance we should select the party in ALL their roles, such as counterclaimant or crossclaimant.  </a:t>
            </a:r>
          </a:p>
          <a:p>
            <a:pPr marL="285694" indent="-285694">
              <a:spcBef>
                <a:spcPts val="1200"/>
              </a:spcBef>
              <a:buFont typeface="Arial" pitchFamily="34" charset="0"/>
              <a:buChar char="•"/>
            </a:pPr>
            <a:r>
              <a:rPr lang="en-US" sz="1600" dirty="0">
                <a:latin typeface="Arial" pitchFamily="34" charset="0"/>
                <a:cs typeface="Arial" pitchFamily="34" charset="0"/>
              </a:rPr>
              <a:t> And 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230313" y="712788"/>
            <a:ext cx="4854575" cy="3641725"/>
          </a:xfrm>
          <a:ln/>
        </p:spPr>
      </p:sp>
      <p:sp>
        <p:nvSpPr>
          <p:cNvPr id="149507" name="Notes Placeholder 2"/>
          <p:cNvSpPr>
            <a:spLocks noGrp="1"/>
          </p:cNvSpPr>
          <p:nvPr>
            <p:ph type="body" idx="1"/>
          </p:nvPr>
        </p:nvSpPr>
        <p:spPr>
          <a:xfrm>
            <a:off x="1066800" y="4593607"/>
            <a:ext cx="5486400" cy="4277320"/>
          </a:xfrm>
          <a:noFill/>
          <a:ln/>
        </p:spPr>
        <p:txBody>
          <a:bodyPr/>
          <a:lstStyle/>
          <a:p>
            <a:pPr marL="228482" indent="-228482">
              <a:spcBef>
                <a:spcPts val="1200"/>
              </a:spcBef>
              <a:buFontTx/>
              <a:buChar char="•"/>
            </a:pPr>
            <a:r>
              <a:rPr lang="en-US" dirty="0">
                <a:latin typeface="Arial" pitchFamily="34" charset="0"/>
                <a:cs typeface="Arial" pitchFamily="34" charset="0"/>
              </a:rPr>
              <a:t>This screen is important –it’s where you create your attorney/party association.  If you do not create this association, you will NOT be added to the case, or receive electronic service.</a:t>
            </a:r>
          </a:p>
          <a:p>
            <a:pPr marL="228482" indent="-228482">
              <a:spcBef>
                <a:spcPts val="1200"/>
              </a:spcBef>
              <a:buFontTx/>
              <a:buChar char="•"/>
            </a:pPr>
            <a:r>
              <a:rPr lang="en-US" dirty="0">
                <a:latin typeface="Arial" pitchFamily="34" charset="0"/>
                <a:cs typeface="Arial" pitchFamily="34" charset="0"/>
              </a:rPr>
              <a:t>Do you represent any of the parties listed?</a:t>
            </a:r>
          </a:p>
          <a:p>
            <a:pPr marL="685452" lvl="1" indent="-228482">
              <a:spcBef>
                <a:spcPts val="1200"/>
              </a:spcBef>
              <a:buFontTx/>
              <a:buChar char="•"/>
            </a:pPr>
            <a:r>
              <a:rPr lang="en-US" dirty="0">
                <a:latin typeface="Arial" pitchFamily="34" charset="0"/>
                <a:cs typeface="Arial" pitchFamily="34" charset="0"/>
              </a:rPr>
              <a:t>If yes, check the box to the left of them</a:t>
            </a:r>
          </a:p>
          <a:p>
            <a:pPr marL="685452" lvl="1" indent="-228482">
              <a:spcBef>
                <a:spcPts val="1200"/>
              </a:spcBef>
              <a:buFontTx/>
              <a:buChar char="•"/>
            </a:pPr>
            <a:r>
              <a:rPr lang="en-US" dirty="0">
                <a:latin typeface="Arial" pitchFamily="34" charset="0"/>
                <a:cs typeface="Arial" pitchFamily="34" charset="0"/>
              </a:rPr>
              <a:t>If no, click next.</a:t>
            </a:r>
          </a:p>
          <a:p>
            <a:pPr marL="228482" indent="-228482">
              <a:spcBef>
                <a:spcPts val="1200"/>
              </a:spcBef>
              <a:buFontTx/>
              <a:buChar char="•"/>
            </a:pPr>
            <a:r>
              <a:rPr lang="en-US" dirty="0">
                <a:latin typeface="Arial" pitchFamily="34" charset="0"/>
                <a:cs typeface="Arial" pitchFamily="34" charset="0"/>
              </a:rPr>
              <a:t>Also, always leave the Lead and Notice boxes on the right alone.  These boxes are checked by default because in our court everyone is lead counsel and everyone should receive Notice.</a:t>
            </a:r>
          </a:p>
          <a:p>
            <a:pPr marL="228482" indent="-228482">
              <a:spcBef>
                <a:spcPts val="1200"/>
              </a:spcBef>
              <a:buFontTx/>
              <a:buChar char="•"/>
            </a:pPr>
            <a:r>
              <a:rPr lang="en-US" dirty="0">
                <a:latin typeface="Arial" pitchFamily="34" charset="0"/>
                <a:cs typeface="Arial" pitchFamily="34" charset="0"/>
              </a:rPr>
              <a:t>And 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230313" y="712788"/>
            <a:ext cx="4854575" cy="3641725"/>
          </a:xfrm>
          <a:ln/>
        </p:spPr>
      </p:sp>
      <p:sp>
        <p:nvSpPr>
          <p:cNvPr id="150531" name="Notes Placeholder 2"/>
          <p:cNvSpPr>
            <a:spLocks noGrp="1"/>
          </p:cNvSpPr>
          <p:nvPr>
            <p:ph type="body" idx="1"/>
          </p:nvPr>
        </p:nvSpPr>
        <p:spPr>
          <a:noFill/>
          <a:ln/>
        </p:spPr>
        <p:txBody>
          <a:bodyPr/>
          <a:lstStyle/>
          <a:p>
            <a:pPr marL="228482" indent="-228482">
              <a:spcBef>
                <a:spcPts val="1200"/>
              </a:spcBef>
              <a:buFontTx/>
              <a:buChar char="•"/>
            </a:pPr>
            <a:r>
              <a:rPr lang="en-US" sz="1600" dirty="0">
                <a:latin typeface="Arial" pitchFamily="34" charset="0"/>
                <a:cs typeface="Arial" pitchFamily="34" charset="0"/>
              </a:rPr>
              <a:t>We have several warning screens you may see while e-filing.  This one reminds filers of the requirements regarding corporate disclosure statements.  </a:t>
            </a:r>
          </a:p>
          <a:p>
            <a:pPr marL="228482" indent="-228482">
              <a:spcBef>
                <a:spcPts val="1200"/>
              </a:spcBef>
              <a:buFontTx/>
              <a:buChar char="•"/>
            </a:pPr>
            <a:r>
              <a:rPr lang="en-US" sz="1600" dirty="0">
                <a:latin typeface="Arial" pitchFamily="34" charset="0"/>
                <a:cs typeface="Arial" pitchFamily="34" charset="0"/>
              </a:rPr>
              <a:t>And 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1230313" y="712788"/>
            <a:ext cx="4854575" cy="3641725"/>
          </a:xfrm>
          <a:ln/>
        </p:spPr>
      </p:sp>
      <p:sp>
        <p:nvSpPr>
          <p:cNvPr id="151555" name="Notes Placeholder 2"/>
          <p:cNvSpPr>
            <a:spLocks noGrp="1"/>
          </p:cNvSpPr>
          <p:nvPr>
            <p:ph type="body" idx="1"/>
          </p:nvPr>
        </p:nvSpPr>
        <p:spPr>
          <a:noFill/>
          <a:ln/>
        </p:spPr>
        <p:txBody>
          <a:bodyPr/>
          <a:lstStyle/>
          <a:p>
            <a:pPr marL="238873" indent="-238873">
              <a:lnSpc>
                <a:spcPct val="150000"/>
              </a:lnSpc>
              <a:spcBef>
                <a:spcPts val="627"/>
              </a:spcBef>
              <a:spcAft>
                <a:spcPts val="627"/>
              </a:spcAft>
              <a:buFont typeface="Arial" pitchFamily="34" charset="0"/>
              <a:buChar char="•"/>
            </a:pPr>
            <a:r>
              <a:rPr lang="en-US" sz="1600" dirty="0">
                <a:latin typeface="Arial" pitchFamily="34" charset="0"/>
                <a:cs typeface="Arial" pitchFamily="34" charset="0"/>
              </a:rPr>
              <a:t>On this screen filers add the main document and attachments , if there are any</a:t>
            </a:r>
          </a:p>
          <a:p>
            <a:pPr marL="238873" indent="-238873">
              <a:lnSpc>
                <a:spcPct val="150000"/>
              </a:lnSpc>
              <a:spcBef>
                <a:spcPts val="627"/>
              </a:spcBef>
              <a:spcAft>
                <a:spcPts val="627"/>
              </a:spcAft>
              <a:buFont typeface="Arial" pitchFamily="34" charset="0"/>
              <a:buChar char="•"/>
            </a:pPr>
            <a:r>
              <a:rPr lang="en-US" sz="1600" dirty="0">
                <a:latin typeface="Arial" pitchFamily="34" charset="0"/>
                <a:cs typeface="Arial" pitchFamily="34" charset="0"/>
              </a:rPr>
              <a:t>The first step is to click “Browse”</a:t>
            </a:r>
          </a:p>
          <a:p>
            <a:pPr marL="238873" indent="-238873">
              <a:lnSpc>
                <a:spcPct val="150000"/>
              </a:lnSpc>
              <a:spcBef>
                <a:spcPts val="627"/>
              </a:spcBef>
              <a:spcAft>
                <a:spcPts val="627"/>
              </a:spcAft>
              <a:buFont typeface="Arial" pitchFamily="34" charset="0"/>
              <a:buChar char="•"/>
            </a:pPr>
            <a:r>
              <a:rPr lang="en-US" sz="1600" dirty="0">
                <a:latin typeface="Arial" pitchFamily="34" charset="0"/>
                <a:cs typeface="Arial" pitchFamily="34" charset="0"/>
              </a:rPr>
              <a:t>We have a 20 mg limit for a single pdf.</a:t>
            </a:r>
          </a:p>
          <a:p>
            <a:pPr marL="238873" indent="-238873">
              <a:lnSpc>
                <a:spcPct val="150000"/>
              </a:lnSpc>
              <a:spcBef>
                <a:spcPts val="627"/>
              </a:spcBef>
              <a:spcAft>
                <a:spcPts val="627"/>
              </a:spcAft>
              <a:buFont typeface="Arial" pitchFamily="34" charset="0"/>
              <a:buChar char="•"/>
            </a:pPr>
            <a:endParaRPr lang="en-US"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230313" y="712788"/>
            <a:ext cx="4854575" cy="3641725"/>
          </a:xfrm>
          <a:ln/>
        </p:spPr>
      </p:sp>
      <p:sp>
        <p:nvSpPr>
          <p:cNvPr id="155651" name="Notes Placeholder 2"/>
          <p:cNvSpPr>
            <a:spLocks noGrp="1"/>
          </p:cNvSpPr>
          <p:nvPr>
            <p:ph type="body" idx="1"/>
          </p:nvPr>
        </p:nvSpPr>
        <p:spPr>
          <a:noFill/>
          <a:ln/>
        </p:spPr>
        <p:txBody>
          <a:bodyPr/>
          <a:lstStyle/>
          <a:p>
            <a:pPr marL="238873" indent="-238873">
              <a:buFont typeface="Arial" pitchFamily="34" charset="0"/>
              <a:buChar char="•"/>
            </a:pPr>
            <a:r>
              <a:rPr lang="en-US" dirty="0">
                <a:latin typeface="Arial" pitchFamily="34" charset="0"/>
                <a:cs typeface="Arial" pitchFamily="34" charset="0"/>
              </a:rPr>
              <a:t>By clicking Open, we are returned to CM/ECF and the file name and location are copied into the Main Document field.</a:t>
            </a:r>
          </a:p>
          <a:p>
            <a:pPr marL="238873" indent="-238873">
              <a:buFont typeface="Arial" pitchFamily="34" charset="0"/>
              <a:buChar char="•"/>
            </a:pPr>
            <a:r>
              <a:rPr lang="en-US" dirty="0">
                <a:latin typeface="Arial" pitchFamily="34" charset="0"/>
                <a:cs typeface="Arial" pitchFamily="34" charset="0"/>
              </a:rPr>
              <a:t>If there were attachments to the main document you would add the first attachment, then a new row would appear so you could then add a second attachment if needed, and so on. </a:t>
            </a:r>
          </a:p>
          <a:p>
            <a:pPr marL="238873" indent="-238873">
              <a:buFont typeface="Arial" pitchFamily="34" charset="0"/>
              <a:buChar char="•"/>
            </a:pPr>
            <a:r>
              <a:rPr lang="en-US" dirty="0">
                <a:latin typeface="Arial" pitchFamily="34" charset="0"/>
                <a:cs typeface="Arial" pitchFamily="34" charset="0"/>
              </a:rPr>
              <a:t>If you noticed on this screen that the main document filename or location or attachment filename or location were incorrect, you would click </a:t>
            </a:r>
            <a:r>
              <a:rPr lang="en-US" b="1" dirty="0">
                <a:latin typeface="Arial" pitchFamily="34" charset="0"/>
                <a:cs typeface="Arial" pitchFamily="34" charset="0"/>
              </a:rPr>
              <a:t>Browse </a:t>
            </a:r>
            <a:r>
              <a:rPr lang="en-US" dirty="0">
                <a:latin typeface="Arial" pitchFamily="34" charset="0"/>
                <a:cs typeface="Arial" pitchFamily="34" charset="0"/>
              </a:rPr>
              <a:t>again and load the correct document, replacing the incorrect one. </a:t>
            </a:r>
          </a:p>
          <a:p>
            <a:pPr marL="238873" indent="-238873">
              <a:buFont typeface="Arial" pitchFamily="34" charset="0"/>
              <a:buChar char="•"/>
            </a:pPr>
            <a:r>
              <a:rPr lang="en-US" dirty="0">
                <a:latin typeface="Arial" pitchFamily="34" charset="0"/>
                <a:cs typeface="Arial" pitchFamily="34" charset="0"/>
              </a:rPr>
              <a:t>And if you click </a:t>
            </a:r>
            <a:r>
              <a:rPr lang="en-US" b="1" dirty="0">
                <a:latin typeface="Arial" pitchFamily="34" charset="0"/>
                <a:cs typeface="Arial" pitchFamily="34" charset="0"/>
              </a:rPr>
              <a:t>Clear </a:t>
            </a:r>
            <a:r>
              <a:rPr lang="en-US" dirty="0">
                <a:latin typeface="Arial" pitchFamily="34" charset="0"/>
                <a:cs typeface="Arial" pitchFamily="34" charset="0"/>
              </a:rPr>
              <a:t>after adding documents and attachments, the screen is returned to the default state</a:t>
            </a:r>
            <a:r>
              <a:rPr lang="en-US" b="1" dirty="0">
                <a:latin typeface="Arial" pitchFamily="34" charset="0"/>
                <a:cs typeface="Arial" pitchFamily="34" charset="0"/>
              </a:rPr>
              <a:t>. </a:t>
            </a:r>
          </a:p>
          <a:p>
            <a:r>
              <a:rPr lang="en-US" dirty="0">
                <a:latin typeface="Arial" pitchFamily="34" charset="0"/>
                <a:cs typeface="Arial" pitchFamily="34" charset="0"/>
              </a:rPr>
              <a:t>But, we chose the correct document and there are no attachments, so we’ll click Next.</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230313" y="712788"/>
            <a:ext cx="4854575" cy="3641725"/>
          </a:xfrm>
          <a:ln/>
        </p:spPr>
      </p:sp>
      <p:sp>
        <p:nvSpPr>
          <p:cNvPr id="156675" name="Notes Placeholder 2"/>
          <p:cNvSpPr>
            <a:spLocks noGrp="1"/>
          </p:cNvSpPr>
          <p:nvPr>
            <p:ph type="body" idx="1"/>
          </p:nvPr>
        </p:nvSpPr>
        <p:spPr>
          <a:noFill/>
          <a:ln/>
        </p:spPr>
        <p:txBody>
          <a:bodyPr/>
          <a:lstStyle/>
          <a:p>
            <a:pPr marL="238873" indent="-238873">
              <a:buFontTx/>
              <a:buChar char="•"/>
            </a:pPr>
            <a:r>
              <a:rPr lang="en-US" sz="1600" dirty="0">
                <a:latin typeface="Arial" pitchFamily="34" charset="0"/>
                <a:cs typeface="Arial" pitchFamily="34" charset="0"/>
              </a:rPr>
              <a:t>Here is the final text screen. Our last chance to cancel the entry and start over.  Review the entry carefully.  </a:t>
            </a:r>
          </a:p>
          <a:p>
            <a:pPr marL="238873" indent="-238873">
              <a:buFontTx/>
              <a:buChar char="•"/>
            </a:pPr>
            <a:r>
              <a:rPr lang="en-US" sz="1600" dirty="0">
                <a:latin typeface="Arial" pitchFamily="34" charset="0"/>
                <a:cs typeface="Arial" pitchFamily="34" charset="0"/>
              </a:rPr>
              <a:t>The full path and filename for any uploaded documents are displayed on this screen.</a:t>
            </a:r>
          </a:p>
          <a:p>
            <a:pPr marL="238873" indent="-238873">
              <a:buFont typeface="Arial" pitchFamily="34" charset="0"/>
              <a:buChar char="•"/>
            </a:pPr>
            <a:r>
              <a:rPr lang="en-US" sz="1600" dirty="0">
                <a:latin typeface="Arial" pitchFamily="34" charset="0"/>
                <a:cs typeface="Arial" pitchFamily="34" charset="0"/>
              </a:rPr>
              <a:t>If changes were required, we would need to start over by clicking “Civil” on the blue bar.  </a:t>
            </a:r>
          </a:p>
          <a:p>
            <a:pPr marL="238873" indent="-238873">
              <a:buFontTx/>
              <a:buChar char="•"/>
            </a:pPr>
            <a:r>
              <a:rPr lang="en-US" sz="1600" dirty="0">
                <a:latin typeface="Arial" pitchFamily="34" charset="0"/>
                <a:cs typeface="Arial" pitchFamily="34" charset="0"/>
              </a:rPr>
              <a:t>We like it the way it is, so we’ll click Next to submit the document. </a:t>
            </a:r>
          </a:p>
          <a:p>
            <a:pPr marL="238873" indent="-238873">
              <a:buFontTx/>
              <a:buChar char="•"/>
            </a:pPr>
            <a:r>
              <a:rPr lang="en-US" sz="1600" dirty="0">
                <a:latin typeface="Arial" pitchFamily="34" charset="0"/>
                <a:cs typeface="Arial" pitchFamily="34" charset="0"/>
              </a:rPr>
              <a:t>Filers need to stay on this screen until the Notice of Electronic Filing, or NEF, is displayed.</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230313" y="712788"/>
            <a:ext cx="4854575" cy="3641725"/>
          </a:xfrm>
          <a:ln/>
        </p:spPr>
      </p:sp>
      <p:sp>
        <p:nvSpPr>
          <p:cNvPr id="157699" name="Notes Placeholder 2"/>
          <p:cNvSpPr>
            <a:spLocks noGrp="1"/>
          </p:cNvSpPr>
          <p:nvPr>
            <p:ph type="body" idx="1"/>
          </p:nvPr>
        </p:nvSpPr>
        <p:spPr>
          <a:noFill/>
          <a:ln/>
        </p:spPr>
        <p:txBody>
          <a:bodyPr/>
          <a:lstStyle/>
          <a:p>
            <a:pPr marL="238873" indent="-238873">
              <a:buFontTx/>
              <a:buChar char="•"/>
            </a:pPr>
            <a:r>
              <a:rPr lang="en-US" sz="1600" dirty="0">
                <a:latin typeface="Arial" pitchFamily="34" charset="0"/>
                <a:cs typeface="Arial" pitchFamily="34" charset="0"/>
              </a:rPr>
              <a:t>This is the NEF.  Let me show you what it contains.</a:t>
            </a:r>
          </a:p>
          <a:p>
            <a:pPr marL="238873" indent="-238873">
              <a:buFontTx/>
              <a:buChar char="•"/>
            </a:pPr>
            <a:r>
              <a:rPr lang="en-US" sz="1600" dirty="0">
                <a:latin typeface="Arial" pitchFamily="34" charset="0"/>
                <a:cs typeface="Arial" pitchFamily="34" charset="0"/>
              </a:rPr>
              <a:t>At the top of the page are the docket text, date and time, case name, number, filer and document number. </a:t>
            </a:r>
          </a:p>
          <a:p>
            <a:pPr marL="238873" indent="-238873">
              <a:buFontTx/>
              <a:buChar char="•"/>
            </a:pPr>
            <a:r>
              <a:rPr lang="en-US" sz="1600" dirty="0">
                <a:latin typeface="Arial" pitchFamily="34" charset="0"/>
                <a:cs typeface="Arial" pitchFamily="34" charset="0"/>
              </a:rPr>
              <a:t>If you have filed a motion you’ll need to add the docket number to the Proposed Order you’re going to email to us.</a:t>
            </a:r>
          </a:p>
          <a:p>
            <a:pPr marL="238873" indent="-238873">
              <a:buFontTx/>
              <a:buChar char="•"/>
            </a:pPr>
            <a:r>
              <a:rPr lang="en-US" sz="1600" dirty="0">
                <a:latin typeface="Arial" pitchFamily="34" charset="0"/>
                <a:cs typeface="Arial" pitchFamily="34" charset="0"/>
              </a:rPr>
              <a:t>Below that is a list of who will receive notice by electronic means and who you will need to manually serve.</a:t>
            </a:r>
          </a:p>
          <a:p>
            <a:pPr marL="238873" indent="-238873">
              <a:buFontTx/>
              <a:buChar char="•"/>
            </a:pPr>
            <a:r>
              <a:rPr lang="en-US" sz="1600" dirty="0">
                <a:latin typeface="Arial" pitchFamily="34" charset="0"/>
                <a:cs typeface="Arial" pitchFamily="34" charset="0"/>
              </a:rPr>
              <a:t>And the electronic document stamp appears at the bottom of the screen.</a:t>
            </a:r>
          </a:p>
          <a:p>
            <a:pPr marL="238873" indent="-238873" defTabSz="914137">
              <a:buFontTx/>
              <a:buChar char="•"/>
              <a:defRPr/>
            </a:pPr>
            <a:r>
              <a:rPr lang="en-US" sz="1600" dirty="0">
                <a:latin typeface="Arial" pitchFamily="34" charset="0"/>
                <a:cs typeface="Arial" pitchFamily="34" charset="0"/>
              </a:rPr>
              <a:t>You’ll also get an email notice with a link to the filing that allows you to view it for free within 15 days.  This is often referred to as the “free look.”</a:t>
            </a:r>
          </a:p>
          <a:p>
            <a:endParaRPr lang="en-US" sz="1700" dirty="0">
              <a:latin typeface="Arial" pitchFamily="34" charset="0"/>
              <a:cs typeface="Arial" pitchFamily="34" charset="0"/>
            </a:endParaRP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230313" y="712788"/>
            <a:ext cx="4854575" cy="3641725"/>
          </a:xfrm>
          <a:ln/>
        </p:spPr>
      </p:sp>
      <p:sp>
        <p:nvSpPr>
          <p:cNvPr id="169987" name="Notes Placeholder 2"/>
          <p:cNvSpPr>
            <a:spLocks noGrp="1"/>
          </p:cNvSpPr>
          <p:nvPr>
            <p:ph type="body" idx="1"/>
          </p:nvPr>
        </p:nvSpPr>
        <p:spPr>
          <a:noFill/>
          <a:ln/>
        </p:spPr>
        <p:txBody>
          <a:bodyPr/>
          <a:lstStyle/>
          <a:p>
            <a:pPr marL="285694" indent="-285694">
              <a:spcBef>
                <a:spcPts val="1200"/>
              </a:spcBef>
              <a:buFont typeface="Arial" pitchFamily="34" charset="0"/>
              <a:buChar char="•"/>
            </a:pPr>
            <a:r>
              <a:rPr lang="en-US" sz="1600" dirty="0">
                <a:latin typeface="Arial" pitchFamily="34" charset="0"/>
                <a:cs typeface="Arial" pitchFamily="34" charset="0"/>
              </a:rPr>
              <a:t>Next we’ll file a motion in limine.  </a:t>
            </a:r>
          </a:p>
          <a:p>
            <a:pPr marL="285694" indent="-285694">
              <a:buFont typeface="Arial" pitchFamily="34" charset="0"/>
              <a:buChar char="•"/>
            </a:pPr>
            <a:r>
              <a:rPr lang="en-US" sz="1600" dirty="0">
                <a:latin typeface="Arial" pitchFamily="34" charset="0"/>
                <a:cs typeface="Arial" pitchFamily="34" charset="0"/>
              </a:rPr>
              <a:t>From the civil menu, Under Motions and Related Documents, select Motions</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230313" y="712788"/>
            <a:ext cx="4854575" cy="3641725"/>
          </a:xfrm>
          <a:ln/>
        </p:spPr>
      </p:sp>
      <p:sp>
        <p:nvSpPr>
          <p:cNvPr id="122883" name="Rectangle 3"/>
          <p:cNvSpPr>
            <a:spLocks noGrp="1" noChangeArrowheads="1"/>
          </p:cNvSpPr>
          <p:nvPr>
            <p:ph type="body" idx="1"/>
          </p:nvPr>
        </p:nvSpPr>
        <p:spPr>
          <a:xfrm>
            <a:off x="975249" y="4593606"/>
            <a:ext cx="5364703" cy="4578704"/>
          </a:xfrm>
          <a:noFill/>
          <a:ln/>
        </p:spPr>
        <p:txBody>
          <a:bodyPr/>
          <a:lstStyle/>
          <a:p>
            <a:pPr marL="238873" indent="-238873">
              <a:spcBef>
                <a:spcPts val="1882"/>
              </a:spcBef>
              <a:buFont typeface="Arial" pitchFamily="34" charset="0"/>
              <a:buChar char="•"/>
            </a:pPr>
            <a:r>
              <a:rPr lang="en-US" sz="1600" dirty="0">
                <a:latin typeface="Arial" pitchFamily="34" charset="0"/>
                <a:cs typeface="Arial" pitchFamily="34" charset="0"/>
              </a:rPr>
              <a:t>It’s good to become familiar with the our court’s Administrative Guide of Policies and Procedures.  Each district court has their own guide.</a:t>
            </a:r>
          </a:p>
          <a:p>
            <a:pPr marL="238873" indent="-238873">
              <a:spcBef>
                <a:spcPts val="1882"/>
              </a:spcBef>
              <a:buFont typeface="Arial" pitchFamily="34" charset="0"/>
              <a:buChar char="•"/>
            </a:pPr>
            <a:r>
              <a:rPr lang="en-US" sz="1600" dirty="0">
                <a:latin typeface="Arial" pitchFamily="34" charset="0"/>
                <a:cs typeface="Arial" pitchFamily="34" charset="0"/>
              </a:rPr>
              <a:t>Review our Civil and Criminal event instructions located on our website.</a:t>
            </a:r>
          </a:p>
          <a:p>
            <a:pPr marL="238873" lvl="1" indent="-238873">
              <a:spcBef>
                <a:spcPts val="1882"/>
              </a:spcBef>
              <a:buFontTx/>
              <a:buChar char="•"/>
            </a:pPr>
            <a:r>
              <a:rPr lang="en-US" sz="1600" dirty="0">
                <a:latin typeface="Arial" pitchFamily="34" charset="0"/>
                <a:cs typeface="Arial" pitchFamily="34" charset="0"/>
              </a:rPr>
              <a:t>In addition to registering for CM/ECF you should also have a PACER account.  If not, go to the PACER website and register online.  The address is shown on the screen. </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230313" y="712788"/>
            <a:ext cx="4854575" cy="3641725"/>
          </a:xfrm>
          <a:ln/>
        </p:spPr>
      </p:sp>
      <p:sp>
        <p:nvSpPr>
          <p:cNvPr id="171011" name="Notes Placeholder 2"/>
          <p:cNvSpPr>
            <a:spLocks noGrp="1"/>
          </p:cNvSpPr>
          <p:nvPr>
            <p:ph type="body" idx="1"/>
          </p:nvPr>
        </p:nvSpPr>
        <p:spPr>
          <a:noFill/>
          <a:ln/>
        </p:spPr>
        <p:txBody>
          <a:bodyPr/>
          <a:lstStyle/>
          <a:p>
            <a:pPr marL="238873" indent="-238873">
              <a:spcBef>
                <a:spcPts val="1200"/>
              </a:spcBef>
              <a:buFontTx/>
              <a:buChar char="•"/>
            </a:pPr>
            <a:r>
              <a:rPr lang="en-US" sz="1600" dirty="0">
                <a:latin typeface="Arial" pitchFamily="34" charset="0"/>
                <a:cs typeface="Arial" pitchFamily="34" charset="0"/>
              </a:rPr>
              <a:t>On the Motion Screen, you can find the motion relief by doing the “Docket Event Search”.</a:t>
            </a:r>
          </a:p>
          <a:p>
            <a:pPr marL="238873" indent="-238873" defTabSz="914137">
              <a:spcBef>
                <a:spcPts val="1200"/>
              </a:spcBef>
              <a:buFontTx/>
              <a:buChar char="•"/>
              <a:defRPr/>
            </a:pPr>
            <a:r>
              <a:rPr lang="en-US" sz="1600" dirty="0">
                <a:latin typeface="Arial" pitchFamily="34" charset="0"/>
                <a:cs typeface="Arial" pitchFamily="34" charset="0"/>
              </a:rPr>
              <a:t>Although I have told you not  to combine documents, you CAN combine motion reliefs.  We do ask that you make sure that the motion reliefs are related.  </a:t>
            </a:r>
          </a:p>
          <a:p>
            <a:pPr marL="238873" indent="-238873" defTabSz="914137">
              <a:spcBef>
                <a:spcPts val="1200"/>
              </a:spcBef>
              <a:buFontTx/>
              <a:buChar char="•"/>
              <a:defRPr/>
            </a:pPr>
            <a:r>
              <a:rPr lang="en-US" sz="1600" dirty="0">
                <a:latin typeface="Arial" pitchFamily="34" charset="0"/>
                <a:cs typeface="Arial" pitchFamily="34" charset="0"/>
              </a:rPr>
              <a:t>And be sure to select each relief in CM/ECF that you requested within your motion.</a:t>
            </a:r>
          </a:p>
          <a:p>
            <a:pPr marL="238873" indent="-238873">
              <a:spcBef>
                <a:spcPts val="1200"/>
              </a:spcBef>
              <a:buFontTx/>
              <a:buChar char="•"/>
            </a:pPr>
            <a:r>
              <a:rPr lang="en-US" sz="1600" dirty="0">
                <a:latin typeface="Arial" pitchFamily="34" charset="0"/>
                <a:cs typeface="Arial" pitchFamily="34" charset="0"/>
              </a:rPr>
              <a:t>CM/ECF will still treat each selected relief as its own motion even though multiple reliefs are chosen within one filing.  The Court will then have the ability to rule on each motion relief individually.</a:t>
            </a:r>
          </a:p>
          <a:p>
            <a:pPr marL="238873" indent="-238873">
              <a:spcBef>
                <a:spcPts val="1200"/>
              </a:spcBef>
              <a:buFontTx/>
              <a:buChar char="•"/>
            </a:pPr>
            <a:r>
              <a:rPr lang="en-US" sz="1600" dirty="0">
                <a:latin typeface="Arial" pitchFamily="34" charset="0"/>
                <a:cs typeface="Arial" pitchFamily="34" charset="0"/>
              </a:rPr>
              <a:t>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230313" y="712788"/>
            <a:ext cx="4854575" cy="3641725"/>
          </a:xfrm>
          <a:ln/>
        </p:spPr>
      </p:sp>
      <p:sp>
        <p:nvSpPr>
          <p:cNvPr id="172035" name="Notes Placeholder 2"/>
          <p:cNvSpPr>
            <a:spLocks noGrp="1"/>
          </p:cNvSpPr>
          <p:nvPr>
            <p:ph type="body" idx="1"/>
          </p:nvPr>
        </p:nvSpPr>
        <p:spPr>
          <a:noFill/>
          <a:ln/>
        </p:spPr>
        <p:txBody>
          <a:bodyPr/>
          <a:lstStyle/>
          <a:p>
            <a:pPr>
              <a:buFontTx/>
              <a:buChar char="•"/>
            </a:pPr>
            <a:r>
              <a:rPr lang="en-US" sz="1600" dirty="0">
                <a:latin typeface="Arial" pitchFamily="34" charset="0"/>
                <a:cs typeface="Arial" pitchFamily="34" charset="0"/>
              </a:rPr>
              <a:t>  Again, enter and confirm the correct case number and click Next.</a:t>
            </a:r>
          </a:p>
          <a:p>
            <a:pPr>
              <a:buFontTx/>
              <a:buChar char="•"/>
            </a:pPr>
            <a:r>
              <a:rPr lang="en-US" sz="1600" dirty="0">
                <a:latin typeface="Arial" pitchFamily="34" charset="0"/>
                <a:cs typeface="Arial" pitchFamily="34" charset="0"/>
              </a:rPr>
              <a:t>  Confirm the case style and 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230313" y="712788"/>
            <a:ext cx="4854575" cy="3641725"/>
          </a:xfrm>
          <a:ln/>
        </p:spPr>
      </p:sp>
      <p:sp>
        <p:nvSpPr>
          <p:cNvPr id="173059" name="Notes Placeholder 2"/>
          <p:cNvSpPr>
            <a:spLocks noGrp="1"/>
          </p:cNvSpPr>
          <p:nvPr>
            <p:ph type="body" idx="1"/>
          </p:nvPr>
        </p:nvSpPr>
        <p:spPr>
          <a:noFill/>
          <a:ln/>
        </p:spPr>
        <p:txBody>
          <a:bodyPr/>
          <a:lstStyle/>
          <a:p>
            <a:pPr marL="228482" indent="-228482">
              <a:spcBef>
                <a:spcPts val="1200"/>
              </a:spcBef>
              <a:buFontTx/>
              <a:buChar char="•"/>
            </a:pPr>
            <a:r>
              <a:rPr lang="en-US" dirty="0">
                <a:latin typeface="Arial" pitchFamily="34" charset="0"/>
                <a:cs typeface="Arial" pitchFamily="34" charset="0"/>
              </a:rPr>
              <a:t>This time we’re filing a Motion in Limine by </a:t>
            </a:r>
            <a:r>
              <a:rPr lang="en-US" u="sng" dirty="0">
                <a:latin typeface="Arial" pitchFamily="34" charset="0"/>
                <a:cs typeface="Arial" pitchFamily="34" charset="0"/>
              </a:rPr>
              <a:t>all defendants </a:t>
            </a:r>
            <a:r>
              <a:rPr lang="en-US" dirty="0">
                <a:latin typeface="Arial" pitchFamily="34" charset="0"/>
                <a:cs typeface="Arial" pitchFamily="34" charset="0"/>
              </a:rPr>
              <a:t>so we’ll select all defendants and click Next.</a:t>
            </a:r>
          </a:p>
          <a:p>
            <a:pPr marL="228482" indent="-228482">
              <a:spcBef>
                <a:spcPts val="1200"/>
              </a:spcBef>
              <a:buFont typeface="Arial" pitchFamily="34" charset="0"/>
              <a:buChar char="•"/>
            </a:pPr>
            <a:r>
              <a:rPr lang="en-US" dirty="0">
                <a:latin typeface="Arial" pitchFamily="34" charset="0"/>
                <a:cs typeface="Arial" pitchFamily="34" charset="0"/>
              </a:rPr>
              <a:t>There are 3 ways to select multiple filers:</a:t>
            </a:r>
          </a:p>
          <a:p>
            <a:pPr marL="685452" lvl="1" indent="-228482">
              <a:spcBef>
                <a:spcPts val="1200"/>
              </a:spcBef>
              <a:buFontTx/>
              <a:buChar char="•"/>
            </a:pPr>
            <a:r>
              <a:rPr lang="en-US" dirty="0">
                <a:latin typeface="Arial" pitchFamily="34" charset="0"/>
                <a:cs typeface="Arial" pitchFamily="34" charset="0"/>
              </a:rPr>
              <a:t>If sequential, </a:t>
            </a:r>
          </a:p>
          <a:p>
            <a:pPr marL="1142423" lvl="3" indent="-228482">
              <a:spcBef>
                <a:spcPts val="1200"/>
              </a:spcBef>
              <a:buFontTx/>
              <a:buChar char="•"/>
            </a:pPr>
            <a:r>
              <a:rPr lang="en-US" dirty="0">
                <a:latin typeface="Arial" pitchFamily="34" charset="0"/>
                <a:cs typeface="Arial" pitchFamily="34" charset="0"/>
              </a:rPr>
              <a:t>click and hold the mouse on the first one and drag the mouse to the last one or</a:t>
            </a:r>
          </a:p>
          <a:p>
            <a:pPr marL="1142423" lvl="3" indent="-228482">
              <a:spcBef>
                <a:spcPts val="1200"/>
              </a:spcBef>
              <a:buFontTx/>
              <a:buChar char="•"/>
            </a:pPr>
            <a:r>
              <a:rPr lang="en-US" dirty="0">
                <a:latin typeface="Arial" pitchFamily="34" charset="0"/>
                <a:cs typeface="Arial" pitchFamily="34" charset="0"/>
              </a:rPr>
              <a:t>click the mouse on the first one and while pressing the Shift button, click the mouse on the last one.</a:t>
            </a:r>
          </a:p>
          <a:p>
            <a:pPr marL="685452" lvl="1" indent="-228482">
              <a:spcBef>
                <a:spcPts val="1200"/>
              </a:spcBef>
              <a:buFontTx/>
              <a:buChar char="•"/>
            </a:pPr>
            <a:r>
              <a:rPr lang="en-US" dirty="0">
                <a:latin typeface="Arial" pitchFamily="34" charset="0"/>
                <a:cs typeface="Arial" pitchFamily="34" charset="0"/>
              </a:rPr>
              <a:t>If non-sequential,  </a:t>
            </a:r>
          </a:p>
          <a:p>
            <a:pPr marL="1142423" lvl="2" indent="-228482">
              <a:spcBef>
                <a:spcPts val="1200"/>
              </a:spcBef>
              <a:buFontTx/>
              <a:buChar char="•"/>
            </a:pPr>
            <a:r>
              <a:rPr lang="en-US" dirty="0">
                <a:latin typeface="Arial" pitchFamily="34" charset="0"/>
                <a:cs typeface="Arial" pitchFamily="34" charset="0"/>
              </a:rPr>
              <a:t>you can hold the Ctrl button and click to highlight the ones you want.</a:t>
            </a:r>
          </a:p>
          <a:p>
            <a:pPr marL="685452" lvl="1" indent="-228482">
              <a:spcBef>
                <a:spcPts val="1200"/>
              </a:spcBef>
              <a:buFontTx/>
              <a:buChar char="•"/>
            </a:pPr>
            <a:r>
              <a:rPr lang="en-US" dirty="0">
                <a:latin typeface="Arial" pitchFamily="34" charset="0"/>
                <a:cs typeface="Arial" pitchFamily="34" charset="0"/>
              </a:rPr>
              <a:t>After you have them highlighted, click next.</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230313" y="712788"/>
            <a:ext cx="4854575" cy="3641725"/>
          </a:xfrm>
          <a:ln/>
        </p:spPr>
      </p:sp>
      <p:sp>
        <p:nvSpPr>
          <p:cNvPr id="175107" name="Notes Placeholder 2"/>
          <p:cNvSpPr>
            <a:spLocks noGrp="1"/>
          </p:cNvSpPr>
          <p:nvPr>
            <p:ph type="body" idx="1"/>
          </p:nvPr>
        </p:nvSpPr>
        <p:spPr>
          <a:noFill/>
          <a:ln/>
        </p:spPr>
        <p:txBody>
          <a:bodyPr/>
          <a:lstStyle/>
          <a:p>
            <a:r>
              <a:rPr lang="en-US" sz="1600" dirty="0">
                <a:latin typeface="Arial" pitchFamily="34" charset="0"/>
                <a:cs typeface="Arial" pitchFamily="34" charset="0"/>
              </a:rPr>
              <a:t>It’s time to upload the PDF.</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230313" y="712788"/>
            <a:ext cx="4854575" cy="3641725"/>
          </a:xfrm>
          <a:ln/>
        </p:spPr>
      </p:sp>
      <p:sp>
        <p:nvSpPr>
          <p:cNvPr id="177155" name="Notes Placeholder 2"/>
          <p:cNvSpPr>
            <a:spLocks noGrp="1"/>
          </p:cNvSpPr>
          <p:nvPr>
            <p:ph type="body" idx="1"/>
          </p:nvPr>
        </p:nvSpPr>
        <p:spPr>
          <a:noFill/>
          <a:ln/>
        </p:spPr>
        <p:txBody>
          <a:bodyPr/>
          <a:lstStyle/>
          <a:p>
            <a:r>
              <a:rPr lang="en-US" sz="1600" dirty="0">
                <a:latin typeface="Arial" pitchFamily="34" charset="0"/>
                <a:cs typeface="Arial" pitchFamily="34" charset="0"/>
              </a:rPr>
              <a:t>This time, after we have uploaded the main document, we’re also going to upload an attachment, so we’ll click Browse in the Attachments section.</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1230313" y="712788"/>
            <a:ext cx="4854575" cy="3641725"/>
          </a:xfrm>
          <a:ln/>
        </p:spPr>
      </p:sp>
      <p:sp>
        <p:nvSpPr>
          <p:cNvPr id="180227" name="Notes Placeholder 2"/>
          <p:cNvSpPr>
            <a:spLocks noGrp="1"/>
          </p:cNvSpPr>
          <p:nvPr>
            <p:ph type="body" idx="1"/>
          </p:nvPr>
        </p:nvSpPr>
        <p:spPr>
          <a:noFill/>
          <a:ln/>
        </p:spPr>
        <p:txBody>
          <a:bodyPr/>
          <a:lstStyle/>
          <a:p>
            <a:r>
              <a:rPr lang="en-US" sz="1600" dirty="0">
                <a:latin typeface="Arial" pitchFamily="34" charset="0"/>
                <a:cs typeface="Arial" pitchFamily="34" charset="0"/>
              </a:rPr>
              <a:t>Now the file name and location of the attachment are listed in the first attachment field.  </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230313" y="712788"/>
            <a:ext cx="4854575" cy="3641725"/>
          </a:xfrm>
          <a:ln/>
        </p:spPr>
      </p:sp>
      <p:sp>
        <p:nvSpPr>
          <p:cNvPr id="181251" name="Notes Placeholder 2"/>
          <p:cNvSpPr>
            <a:spLocks noGrp="1"/>
          </p:cNvSpPr>
          <p:nvPr>
            <p:ph type="body" idx="1"/>
          </p:nvPr>
        </p:nvSpPr>
        <p:spPr>
          <a:xfrm>
            <a:off x="975249" y="4593611"/>
            <a:ext cx="5364703" cy="4474193"/>
          </a:xfrm>
          <a:noFill/>
          <a:ln/>
        </p:spPr>
        <p:txBody>
          <a:bodyPr/>
          <a:lstStyle/>
          <a:p>
            <a:pPr marL="228482" indent="-228482">
              <a:spcBef>
                <a:spcPts val="1200"/>
              </a:spcBef>
              <a:buFontTx/>
              <a:buChar char="•"/>
            </a:pPr>
            <a:r>
              <a:rPr lang="en-US" dirty="0">
                <a:latin typeface="Arial" pitchFamily="34" charset="0"/>
                <a:cs typeface="Arial" pitchFamily="34" charset="0"/>
              </a:rPr>
              <a:t>When you add an attachment to a document when e-filing, you must either select a category or enter a description, or both, before continuing.</a:t>
            </a:r>
          </a:p>
          <a:p>
            <a:pPr marL="228482" indent="-228482" defTabSz="914053">
              <a:spcBef>
                <a:spcPts val="1200"/>
              </a:spcBef>
              <a:buFontTx/>
              <a:buChar char="•"/>
              <a:defRPr/>
            </a:pPr>
            <a:r>
              <a:rPr lang="en-US" dirty="0">
                <a:latin typeface="Arial" pitchFamily="34" charset="0"/>
                <a:cs typeface="Arial" pitchFamily="34" charset="0"/>
              </a:rPr>
              <a:t>You can combine exhibits into one attachment as long as each attachment is less than 20 megabytes. If a PDF does exceed the 20 MB limit, it must be split into smaller PDFs.  Although the Court has no maximum limit for the </a:t>
            </a:r>
            <a:r>
              <a:rPr lang="en-US" u="sng" dirty="0">
                <a:latin typeface="Arial" pitchFamily="34" charset="0"/>
                <a:cs typeface="Arial" pitchFamily="34" charset="0"/>
              </a:rPr>
              <a:t>total file size</a:t>
            </a:r>
            <a:r>
              <a:rPr lang="en-US" dirty="0">
                <a:latin typeface="Arial" pitchFamily="34" charset="0"/>
                <a:cs typeface="Arial" pitchFamily="34" charset="0"/>
              </a:rPr>
              <a:t> of a docket entry, the total file size may be limited by the upload speed of your internet connection.  If your system “times out” while you are uploading PDFs into CM/ECF, you will need to break up your filing into more than one docket entry.</a:t>
            </a:r>
          </a:p>
          <a:p>
            <a:pPr marL="228482" indent="-228482">
              <a:spcBef>
                <a:spcPts val="1200"/>
              </a:spcBef>
              <a:buFontTx/>
              <a:buChar char="•"/>
            </a:pPr>
            <a:r>
              <a:rPr lang="en-US" dirty="0">
                <a:latin typeface="Arial" pitchFamily="34" charset="0"/>
                <a:cs typeface="Arial" pitchFamily="34" charset="0"/>
              </a:rPr>
              <a:t>Notice that a new row appears after adding the first attachment, so a second attachment can be added, and so on. </a:t>
            </a:r>
          </a:p>
          <a:p>
            <a:pPr marL="228482" indent="-228482">
              <a:spcBef>
                <a:spcPts val="1200"/>
              </a:spcBef>
              <a:buFontTx/>
              <a:buChar char="•"/>
            </a:pPr>
            <a:r>
              <a:rPr lang="en-US" dirty="0">
                <a:latin typeface="Arial" pitchFamily="34" charset="0"/>
                <a:cs typeface="Arial" pitchFamily="34" charset="0"/>
              </a:rPr>
              <a:t>We’re only uploading one attachment so we’ll leave the second row blank and click Next.</a:t>
            </a:r>
          </a:p>
          <a:p>
            <a:pPr>
              <a:buFontTx/>
              <a:buNone/>
            </a:pPr>
            <a:endParaRPr lang="en-US" sz="15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230313" y="712788"/>
            <a:ext cx="4854575" cy="3641725"/>
          </a:xfrm>
          <a:ln/>
        </p:spPr>
      </p:sp>
      <p:sp>
        <p:nvSpPr>
          <p:cNvPr id="183299" name="Notes Placeholder 2"/>
          <p:cNvSpPr>
            <a:spLocks noGrp="1"/>
          </p:cNvSpPr>
          <p:nvPr>
            <p:ph type="body" idx="1"/>
          </p:nvPr>
        </p:nvSpPr>
        <p:spPr>
          <a:noFill/>
          <a:ln/>
        </p:spPr>
        <p:txBody>
          <a:bodyPr/>
          <a:lstStyle/>
          <a:p>
            <a:pPr marL="228482" indent="-228482">
              <a:spcBef>
                <a:spcPts val="1200"/>
              </a:spcBef>
              <a:buFontTx/>
              <a:buChar char="•"/>
            </a:pPr>
            <a:r>
              <a:rPr lang="en-US" sz="1600" dirty="0">
                <a:latin typeface="Arial" pitchFamily="34" charset="0"/>
                <a:cs typeface="Arial" pitchFamily="34" charset="0"/>
              </a:rPr>
              <a:t>On all motions, you will get a Response and Reply deadline screen. </a:t>
            </a:r>
          </a:p>
          <a:p>
            <a:pPr marL="228482" indent="-228482">
              <a:spcBef>
                <a:spcPts val="1200"/>
              </a:spcBef>
              <a:buFontTx/>
              <a:buChar char="•"/>
            </a:pPr>
            <a:r>
              <a:rPr lang="en-US" sz="1600" dirty="0">
                <a:latin typeface="Arial" pitchFamily="34" charset="0"/>
                <a:cs typeface="Arial" pitchFamily="34" charset="0"/>
              </a:rPr>
              <a:t>If you selected more than one motion relief for this entry, you will get multiple Response and Reply deadline screens.</a:t>
            </a:r>
          </a:p>
          <a:p>
            <a:pPr marL="228482" indent="-228482">
              <a:spcBef>
                <a:spcPts val="1200"/>
              </a:spcBef>
              <a:buFontTx/>
              <a:buChar char="•"/>
            </a:pPr>
            <a:r>
              <a:rPr lang="en-US" sz="1600" dirty="0">
                <a:latin typeface="Arial" pitchFamily="34" charset="0"/>
                <a:cs typeface="Arial" pitchFamily="34" charset="0"/>
              </a:rPr>
              <a:t>Do not change or rely on these deadlines.</a:t>
            </a:r>
          </a:p>
          <a:p>
            <a:pPr marL="228482" indent="-228482">
              <a:spcBef>
                <a:spcPts val="1200"/>
              </a:spcBef>
              <a:buFontTx/>
              <a:buChar char="•"/>
            </a:pPr>
            <a:r>
              <a:rPr lang="en-US" sz="1600" dirty="0">
                <a:latin typeface="Arial" pitchFamily="34" charset="0"/>
                <a:cs typeface="Arial" pitchFamily="34" charset="0"/>
              </a:rPr>
              <a:t>Just click Next to get past them.</a:t>
            </a:r>
          </a:p>
          <a:p>
            <a:pPr>
              <a:buFontTx/>
              <a:buChar char="•"/>
            </a:pPr>
            <a:endParaRPr lang="en-US" sz="17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1230313" y="712788"/>
            <a:ext cx="4854575" cy="3641725"/>
          </a:xfrm>
          <a:ln/>
        </p:spPr>
      </p:sp>
      <p:sp>
        <p:nvSpPr>
          <p:cNvPr id="184323" name="Notes Placeholder 2"/>
          <p:cNvSpPr>
            <a:spLocks noGrp="1"/>
          </p:cNvSpPr>
          <p:nvPr>
            <p:ph type="body" idx="1"/>
          </p:nvPr>
        </p:nvSpPr>
        <p:spPr>
          <a:xfrm>
            <a:off x="595898" y="4593611"/>
            <a:ext cx="6203989" cy="4474193"/>
          </a:xfrm>
          <a:noFill/>
          <a:ln/>
        </p:spPr>
        <p:txBody>
          <a:bodyPr/>
          <a:lstStyle/>
          <a:p>
            <a:pPr marL="228482" indent="-228482">
              <a:spcBef>
                <a:spcPts val="1200"/>
              </a:spcBef>
              <a:buFontTx/>
              <a:buChar char="•"/>
            </a:pPr>
            <a:r>
              <a:rPr lang="en-US" dirty="0">
                <a:latin typeface="Arial" pitchFamily="34" charset="0"/>
                <a:cs typeface="Arial" pitchFamily="34" charset="0"/>
              </a:rPr>
              <a:t>On some events you will see text boxes.</a:t>
            </a:r>
          </a:p>
          <a:p>
            <a:pPr marL="228482" indent="-228482">
              <a:spcBef>
                <a:spcPts val="1200"/>
              </a:spcBef>
              <a:buFontTx/>
              <a:buChar char="•"/>
            </a:pPr>
            <a:r>
              <a:rPr lang="en-US" dirty="0">
                <a:latin typeface="Arial" pitchFamily="34" charset="0"/>
                <a:cs typeface="Arial" pitchFamily="34" charset="0"/>
              </a:rPr>
              <a:t>On our website we have guidelines for modifying the text for an event.</a:t>
            </a:r>
          </a:p>
          <a:p>
            <a:pPr marL="228482" indent="-228482">
              <a:spcBef>
                <a:spcPts val="1200"/>
              </a:spcBef>
              <a:buFontTx/>
              <a:buChar char="•"/>
            </a:pPr>
            <a:r>
              <a:rPr lang="en-US" dirty="0">
                <a:latin typeface="Arial" pitchFamily="34" charset="0"/>
                <a:cs typeface="Arial" pitchFamily="34" charset="0"/>
              </a:rPr>
              <a:t>The first box is called a prefix box.  Click the arrow to view prefix options.  Make sure your document is titled with the same prefix, if you select one. </a:t>
            </a:r>
          </a:p>
          <a:p>
            <a:pPr marL="228482" indent="-228482">
              <a:spcBef>
                <a:spcPts val="1200"/>
              </a:spcBef>
              <a:buFontTx/>
              <a:buChar char="•"/>
            </a:pPr>
            <a:r>
              <a:rPr lang="en-US" dirty="0">
                <a:latin typeface="Arial" pitchFamily="34" charset="0"/>
                <a:cs typeface="Arial" pitchFamily="34" charset="0"/>
              </a:rPr>
              <a:t>The second box is a free text box.  Here you can enter a short description.  As an example, for a Motion to Strike Hearings/Deadlines, you might add what you want to strike, such as Discovery Deadline or Pretrial Conference.</a:t>
            </a:r>
          </a:p>
          <a:p>
            <a:pPr marL="228482" indent="-228482">
              <a:spcBef>
                <a:spcPts val="1200"/>
              </a:spcBef>
              <a:buFontTx/>
              <a:buChar char="•"/>
            </a:pPr>
            <a:r>
              <a:rPr lang="en-US" dirty="0">
                <a:latin typeface="Arial" pitchFamily="34" charset="0"/>
                <a:cs typeface="Arial" pitchFamily="34" charset="0"/>
              </a:rPr>
              <a:t>Also, if you have included the brief in support within the motion you would type “with brief”.</a:t>
            </a:r>
          </a:p>
          <a:p>
            <a:pPr>
              <a:spcBef>
                <a:spcPts val="1200"/>
              </a:spcBef>
            </a:pPr>
            <a:endParaRPr lang="en-US" sz="1500"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xfrm>
            <a:off x="1230313" y="712788"/>
            <a:ext cx="4854575" cy="3641725"/>
          </a:xfrm>
          <a:ln/>
        </p:spPr>
      </p:sp>
      <p:sp>
        <p:nvSpPr>
          <p:cNvPr id="185347" name="Notes Placeholder 2"/>
          <p:cNvSpPr>
            <a:spLocks noGrp="1"/>
          </p:cNvSpPr>
          <p:nvPr>
            <p:ph type="body" idx="1"/>
          </p:nvPr>
        </p:nvSpPr>
        <p:spPr>
          <a:noFill/>
          <a:ln/>
        </p:spPr>
        <p:txBody>
          <a:bodyPr/>
          <a:lstStyle/>
          <a:p>
            <a:pPr marL="228482" indent="-228482" defTabSz="914137">
              <a:spcBef>
                <a:spcPts val="1200"/>
              </a:spcBef>
              <a:buFontTx/>
              <a:buChar char="•"/>
              <a:defRPr/>
            </a:pPr>
            <a:r>
              <a:rPr lang="en-US" dirty="0">
                <a:latin typeface="Arial" pitchFamily="34" charset="0"/>
                <a:cs typeface="Arial" pitchFamily="34" charset="0"/>
              </a:rPr>
              <a:t>This is the final text screen.  The information we added in the free text box is in italics so you know what you’ve added. </a:t>
            </a:r>
          </a:p>
          <a:p>
            <a:pPr marL="228482" indent="-228482" defTabSz="914137">
              <a:spcBef>
                <a:spcPts val="1200"/>
              </a:spcBef>
              <a:buFontTx/>
              <a:buChar char="•"/>
              <a:defRPr/>
            </a:pPr>
            <a:r>
              <a:rPr lang="en-US" dirty="0">
                <a:latin typeface="Arial" pitchFamily="34" charset="0"/>
                <a:cs typeface="Arial" pitchFamily="34" charset="0"/>
              </a:rPr>
              <a:t>Also, the entry says “with attachments”  because we uploaded an attachment to our main document.</a:t>
            </a:r>
          </a:p>
          <a:p>
            <a:pPr marL="228482" indent="-228482">
              <a:spcBef>
                <a:spcPts val="1200"/>
              </a:spcBef>
              <a:buFontTx/>
              <a:buChar char="•"/>
            </a:pPr>
            <a:r>
              <a:rPr lang="en-US" dirty="0">
                <a:latin typeface="Arial" pitchFamily="34" charset="0"/>
                <a:cs typeface="Arial" pitchFamily="34" charset="0"/>
              </a:rPr>
              <a:t>This filing looks fine so we’ll click Next.</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30313" y="712788"/>
            <a:ext cx="4854575" cy="3641725"/>
          </a:xfrm>
          <a:ln/>
        </p:spPr>
      </p:sp>
      <p:sp>
        <p:nvSpPr>
          <p:cNvPr id="125955" name="Rectangle 3"/>
          <p:cNvSpPr>
            <a:spLocks noGrp="1" noChangeArrowheads="1"/>
          </p:cNvSpPr>
          <p:nvPr>
            <p:ph type="body" idx="1"/>
          </p:nvPr>
        </p:nvSpPr>
        <p:spPr>
          <a:noFill/>
          <a:ln/>
        </p:spPr>
        <p:txBody>
          <a:bodyPr/>
          <a:lstStyle/>
          <a:p>
            <a:pPr marL="235556" indent="-235556" defTabSz="956986">
              <a:spcBef>
                <a:spcPts val="1882"/>
              </a:spcBef>
              <a:spcAft>
                <a:spcPts val="0"/>
              </a:spcAft>
              <a:buFontTx/>
              <a:buChar char="•"/>
            </a:pPr>
            <a:r>
              <a:rPr lang="en-US" sz="1700" dirty="0">
                <a:latin typeface="Arial" pitchFamily="34" charset="0"/>
                <a:cs typeface="Arial" pitchFamily="34" charset="0"/>
              </a:rPr>
              <a:t>While most personal information can be updated directly by you in CM/ECF, the Attorney Information Update form (available on our website) should be used when you need the Court to make changes for you.  Such as to update a firm address.</a:t>
            </a:r>
          </a:p>
          <a:p>
            <a:pPr marL="235556" indent="-235556" defTabSz="956986">
              <a:spcBef>
                <a:spcPts val="1882"/>
              </a:spcBef>
              <a:spcAft>
                <a:spcPts val="0"/>
              </a:spcAft>
              <a:buFontTx/>
              <a:buChar char="•"/>
            </a:pPr>
            <a:r>
              <a:rPr lang="en-US" sz="1700" dirty="0">
                <a:solidFill>
                  <a:schemeClr val="tx2"/>
                </a:solidFill>
                <a:latin typeface="Arial" pitchFamily="34" charset="0"/>
                <a:cs typeface="Arial" pitchFamily="34" charset="0"/>
                <a:sym typeface="Wingdings" pitchFamily="2" charset="2"/>
              </a:rPr>
              <a:t>Do this </a:t>
            </a:r>
            <a:r>
              <a:rPr lang="en-US" sz="1700" u="sng" dirty="0">
                <a:solidFill>
                  <a:schemeClr val="tx2"/>
                </a:solidFill>
                <a:latin typeface="Arial" pitchFamily="34" charset="0"/>
                <a:cs typeface="Arial" pitchFamily="34" charset="0"/>
                <a:sym typeface="Wingdings" pitchFamily="2" charset="2"/>
              </a:rPr>
              <a:t>in addition to</a:t>
            </a:r>
            <a:r>
              <a:rPr lang="en-US" sz="1700" dirty="0">
                <a:solidFill>
                  <a:schemeClr val="tx2"/>
                </a:solidFill>
                <a:latin typeface="Arial" pitchFamily="34" charset="0"/>
                <a:cs typeface="Arial" pitchFamily="34" charset="0"/>
                <a:sym typeface="Wingdings" pitchFamily="2" charset="2"/>
              </a:rPr>
              <a:t> Filing a Notice of Change of Address in each case.</a:t>
            </a:r>
            <a:endParaRPr lang="en-US" sz="1700" dirty="0">
              <a:solidFill>
                <a:srgbClr val="FF0000"/>
              </a:solidFill>
              <a:latin typeface="Arial" pitchFamily="34" charset="0"/>
              <a:cs typeface="Arial" pitchFamily="34" charset="0"/>
            </a:endParaRPr>
          </a:p>
          <a:p>
            <a:pPr marL="235556" indent="-235556">
              <a:spcBef>
                <a:spcPts val="1882"/>
              </a:spcBef>
              <a:spcAft>
                <a:spcPts val="0"/>
              </a:spcAft>
              <a:buFontTx/>
              <a:buChar char="•"/>
            </a:pPr>
            <a:r>
              <a:rPr lang="en-US" sz="1700" dirty="0">
                <a:latin typeface="Arial" pitchFamily="34" charset="0"/>
                <a:cs typeface="Arial" pitchFamily="34" charset="0"/>
              </a:rPr>
              <a:t>We do get a bounce back report for failed emails.  </a:t>
            </a:r>
          </a:p>
          <a:p>
            <a:pPr marL="235556" indent="-235556">
              <a:spcBef>
                <a:spcPts val="1882"/>
              </a:spcBef>
              <a:spcAft>
                <a:spcPts val="0"/>
              </a:spcAft>
              <a:buFontTx/>
              <a:buChar char="•"/>
            </a:pPr>
            <a:r>
              <a:rPr lang="en-US" sz="1700" dirty="0">
                <a:latin typeface="Arial" pitchFamily="34" charset="0"/>
                <a:cs typeface="Arial" pitchFamily="34" charset="0"/>
              </a:rPr>
              <a:t>We try to verify the email address.  If we can’t confirm it, we will delete the email address and turn the account to inactive.</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1230313" y="712788"/>
            <a:ext cx="4854575" cy="3641725"/>
          </a:xfrm>
          <a:ln/>
        </p:spPr>
      </p:sp>
      <p:sp>
        <p:nvSpPr>
          <p:cNvPr id="187395" name="Notes Placeholder 2"/>
          <p:cNvSpPr>
            <a:spLocks noGrp="1"/>
          </p:cNvSpPr>
          <p:nvPr>
            <p:ph type="body" idx="1"/>
          </p:nvPr>
        </p:nvSpPr>
        <p:spPr>
          <a:noFill/>
          <a:ln/>
        </p:spPr>
        <p:txBody>
          <a:bodyPr/>
          <a:lstStyle/>
          <a:p>
            <a:pPr marL="228482" indent="-228482">
              <a:spcBef>
                <a:spcPts val="1200"/>
              </a:spcBef>
              <a:buFontTx/>
              <a:buChar char="•"/>
            </a:pPr>
            <a:r>
              <a:rPr lang="en-US" sz="1700" dirty="0">
                <a:latin typeface="Arial" pitchFamily="34" charset="0"/>
                <a:cs typeface="Arial" pitchFamily="34" charset="0"/>
              </a:rPr>
              <a:t>Does anyone plan to do any criminal filings?  The main difference between civil and criminal filing is that criminal cases are made up of one or more defendant cases – one for each defendant in the case.  So, if it is a multi-defendant case you’ll need to select all the defendants the filing relates to. It causes a great deal of behind the scenes editing to fix the “as to” defendants in a case.</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230313" y="712788"/>
            <a:ext cx="4854575" cy="3641725"/>
          </a:xfrm>
          <a:ln/>
        </p:spPr>
      </p:sp>
      <p:sp>
        <p:nvSpPr>
          <p:cNvPr id="208899" name="Notes Placeholder 2"/>
          <p:cNvSpPr>
            <a:spLocks noGrp="1"/>
          </p:cNvSpPr>
          <p:nvPr>
            <p:ph type="body" idx="1"/>
          </p:nvPr>
        </p:nvSpPr>
        <p:spPr>
          <a:noFill/>
          <a:ln/>
        </p:spPr>
        <p:txBody>
          <a:bodyPr/>
          <a:lstStyle/>
          <a:p>
            <a:pPr marL="228482" indent="-228482">
              <a:spcBef>
                <a:spcPts val="1200"/>
              </a:spcBef>
              <a:buFontTx/>
              <a:buChar char="•"/>
            </a:pPr>
            <a:r>
              <a:rPr lang="en-US" dirty="0">
                <a:latin typeface="Arial" pitchFamily="34" charset="0"/>
                <a:cs typeface="Arial" pitchFamily="34" charset="0"/>
              </a:rPr>
              <a:t>We’re here to help. </a:t>
            </a:r>
          </a:p>
          <a:p>
            <a:pPr marL="228482" indent="-228482">
              <a:spcBef>
                <a:spcPts val="1200"/>
              </a:spcBef>
              <a:buFontTx/>
              <a:buChar char="•"/>
            </a:pPr>
            <a:r>
              <a:rPr lang="en-US" dirty="0">
                <a:latin typeface="Arial" pitchFamily="34" charset="0"/>
                <a:cs typeface="Arial" pitchFamily="34" charset="0"/>
              </a:rPr>
              <a:t>In addition to our help desk and our online instructions, we have a public scanning station in the clerk’s office.  </a:t>
            </a:r>
          </a:p>
          <a:p>
            <a:pPr marL="228482" indent="-228482">
              <a:spcBef>
                <a:spcPts val="1200"/>
              </a:spcBef>
              <a:buFontTx/>
              <a:buChar char="•"/>
            </a:pPr>
            <a:r>
              <a:rPr lang="en-US" dirty="0">
                <a:latin typeface="Arial" pitchFamily="34" charset="0"/>
                <a:cs typeface="Arial" pitchFamily="34" charset="0"/>
              </a:rPr>
              <a:t>Bring your login and password and your document (paper, disk, cd, thumb drive) and we can help you convert  your document to PDF, if needed, and file it into CM/ECF.  </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30313" y="712788"/>
            <a:ext cx="4854575" cy="3641725"/>
          </a:xfrm>
          <a:ln/>
        </p:spPr>
      </p:sp>
      <p:sp>
        <p:nvSpPr>
          <p:cNvPr id="128003" name="Notes Placeholder 2"/>
          <p:cNvSpPr>
            <a:spLocks noGrp="1"/>
          </p:cNvSpPr>
          <p:nvPr>
            <p:ph type="body" idx="1"/>
          </p:nvPr>
        </p:nvSpPr>
        <p:spPr>
          <a:xfrm>
            <a:off x="975253" y="4593607"/>
            <a:ext cx="5527152" cy="4277320"/>
          </a:xfrm>
          <a:noFill/>
          <a:ln/>
        </p:spPr>
        <p:txBody>
          <a:bodyPr/>
          <a:lstStyle/>
          <a:p>
            <a:pPr>
              <a:spcBef>
                <a:spcPts val="1566"/>
              </a:spcBef>
            </a:pPr>
            <a:r>
              <a:rPr lang="en-US" sz="1600" dirty="0">
                <a:latin typeface="Arial" pitchFamily="34" charset="0"/>
                <a:cs typeface="Arial" pitchFamily="34" charset="0"/>
              </a:rPr>
              <a:t>If you</a:t>
            </a:r>
            <a:r>
              <a:rPr lang="en-US" sz="1600" baseline="0" dirty="0">
                <a:latin typeface="Arial" pitchFamily="34" charset="0"/>
                <a:cs typeface="Arial" pitchFamily="34" charset="0"/>
              </a:rPr>
              <a:t> have ANY </a:t>
            </a:r>
            <a:r>
              <a:rPr lang="en-US" sz="1600" baseline="0" dirty="0" err="1">
                <a:latin typeface="Arial" pitchFamily="34" charset="0"/>
                <a:cs typeface="Arial" pitchFamily="34" charset="0"/>
              </a:rPr>
              <a:t>efiling</a:t>
            </a:r>
            <a:r>
              <a:rPr lang="en-US" sz="1600" baseline="0" dirty="0">
                <a:latin typeface="Arial" pitchFamily="34" charset="0"/>
                <a:cs typeface="Arial" pitchFamily="34" charset="0"/>
              </a:rPr>
              <a:t> questions, during business hours, contact the Clerk’s Office at 918-699-4700.</a:t>
            </a:r>
            <a:endParaRPr lang="en-US" sz="1600"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230313" y="712788"/>
            <a:ext cx="4854575" cy="3641725"/>
          </a:xfrm>
          <a:ln/>
        </p:spPr>
      </p:sp>
      <p:sp>
        <p:nvSpPr>
          <p:cNvPr id="206851" name="Rectangle 3"/>
          <p:cNvSpPr>
            <a:spLocks noGrp="1" noChangeArrowheads="1"/>
          </p:cNvSpPr>
          <p:nvPr>
            <p:ph type="body" idx="1"/>
          </p:nvPr>
        </p:nvSpPr>
        <p:spPr>
          <a:xfrm>
            <a:off x="975249" y="5181601"/>
            <a:ext cx="5364703" cy="3689328"/>
          </a:xfrm>
          <a:noFill/>
          <a:ln/>
        </p:spPr>
        <p:txBody>
          <a:bodyPr/>
          <a:lstStyle/>
          <a:p>
            <a:pPr marL="235556" indent="-235556" defTabSz="955639"/>
            <a:r>
              <a:rPr lang="en-US" sz="1600" dirty="0">
                <a:latin typeface="Arial" pitchFamily="34" charset="0"/>
                <a:cs typeface="Arial" pitchFamily="34" charset="0"/>
              </a:rPr>
              <a:t>If you have ANY </a:t>
            </a:r>
            <a:r>
              <a:rPr lang="en-US" sz="1600" dirty="0" err="1">
                <a:latin typeface="Arial" pitchFamily="34" charset="0"/>
                <a:cs typeface="Arial" pitchFamily="34" charset="0"/>
              </a:rPr>
              <a:t>efiling</a:t>
            </a:r>
            <a:r>
              <a:rPr lang="en-US" sz="1600" dirty="0">
                <a:latin typeface="Arial" pitchFamily="34" charset="0"/>
                <a:cs typeface="Arial" pitchFamily="34" charset="0"/>
              </a:rPr>
              <a:t> questions, during business hours, contact the Clerk’s Office at 918-699-4700.</a:t>
            </a:r>
          </a:p>
          <a:p>
            <a:pPr marL="235556" indent="-235556"/>
            <a:endParaRPr lang="en-US" sz="2900" dirty="0"/>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230313" y="712788"/>
            <a:ext cx="4854575" cy="3641725"/>
          </a:xfrm>
          <a:ln/>
        </p:spPr>
      </p:sp>
      <p:sp>
        <p:nvSpPr>
          <p:cNvPr id="206851" name="Rectangle 3"/>
          <p:cNvSpPr>
            <a:spLocks noGrp="1" noChangeArrowheads="1"/>
          </p:cNvSpPr>
          <p:nvPr>
            <p:ph type="body" idx="1"/>
          </p:nvPr>
        </p:nvSpPr>
        <p:spPr>
          <a:xfrm>
            <a:off x="975249" y="5181601"/>
            <a:ext cx="5364703" cy="3689328"/>
          </a:xfrm>
          <a:noFill/>
          <a:ln/>
        </p:spPr>
        <p:txBody>
          <a:bodyPr/>
          <a:lstStyle/>
          <a:p>
            <a:pPr marL="235556" indent="-235556" algn="ctr"/>
            <a:r>
              <a:rPr lang="en-US" sz="1600" dirty="0">
                <a:latin typeface="Arial" panose="020B0604020202020204" pitchFamily="34" charset="0"/>
                <a:cs typeface="Arial" panose="020B0604020202020204" pitchFamily="34" charset="0"/>
              </a:rPr>
              <a:t>The Clerk’s Office is the keeper of the original court record. If you receive an email from Quality Control regarding an error, it is only provided as a learning tool. </a:t>
            </a:r>
          </a:p>
          <a:p>
            <a:pPr marL="235556" indent="-235556" algn="ctr"/>
            <a:r>
              <a:rPr lang="en-US" sz="1600" dirty="0">
                <a:latin typeface="Arial" panose="020B0604020202020204" pitchFamily="34" charset="0"/>
                <a:cs typeface="Arial" panose="020B0604020202020204" pitchFamily="34" charset="0"/>
              </a:rPr>
              <a:t>If you have a questions about an email you have received, you may respond to the email or call the Clerk’s Office. </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7</a:t>
            </a:fld>
            <a:endParaRPr lang="en-US" dirty="0"/>
          </a:p>
        </p:txBody>
      </p:sp>
    </p:spTree>
    <p:extLst>
      <p:ext uri="{BB962C8B-B14F-4D97-AF65-F5344CB8AC3E}">
        <p14:creationId xmlns:p14="http://schemas.microsoft.com/office/powerpoint/2010/main" val="116304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230313" y="712788"/>
            <a:ext cx="4854575" cy="3641725"/>
          </a:xfrm>
          <a:ln/>
        </p:spPr>
      </p:sp>
      <p:sp>
        <p:nvSpPr>
          <p:cNvPr id="132099" name="Notes Placeholder 2"/>
          <p:cNvSpPr>
            <a:spLocks noGrp="1"/>
          </p:cNvSpPr>
          <p:nvPr>
            <p:ph type="body" idx="1"/>
          </p:nvPr>
        </p:nvSpPr>
        <p:spPr>
          <a:noFill/>
          <a:ln/>
        </p:spPr>
        <p:txBody>
          <a:bodyPr/>
          <a:lstStyle/>
          <a:p>
            <a:pPr>
              <a:buFontTx/>
              <a:buChar char="•"/>
            </a:pPr>
            <a:r>
              <a:rPr lang="en-US" sz="1600" dirty="0">
                <a:latin typeface="Arial" pitchFamily="34" charset="0"/>
                <a:cs typeface="Arial" pitchFamily="34" charset="0"/>
              </a:rPr>
              <a:t>  So let’s go to our court’s website to access CM/ECF.  The address is </a:t>
            </a:r>
            <a:r>
              <a:rPr lang="en-US" sz="1600" dirty="0">
                <a:solidFill>
                  <a:srgbClr val="000099"/>
                </a:solidFill>
                <a:latin typeface="Arial" pitchFamily="34" charset="0"/>
                <a:cs typeface="Arial" pitchFamily="34" charset="0"/>
              </a:rPr>
              <a:t>www.oknd.uscourts.gov.  </a:t>
            </a:r>
          </a:p>
          <a:p>
            <a:pPr>
              <a:buFontTx/>
              <a:buChar char="•"/>
            </a:pPr>
            <a:r>
              <a:rPr lang="en-US" sz="1600" dirty="0">
                <a:solidFill>
                  <a:srgbClr val="000099"/>
                </a:solidFill>
                <a:latin typeface="Arial" pitchFamily="34" charset="0"/>
                <a:cs typeface="Arial" pitchFamily="34" charset="0"/>
              </a:rPr>
              <a:t>  </a:t>
            </a:r>
            <a:r>
              <a:rPr lang="en-US" sz="1600" dirty="0">
                <a:latin typeface="Arial" pitchFamily="34" charset="0"/>
                <a:cs typeface="Arial" pitchFamily="34" charset="0"/>
              </a:rPr>
              <a:t>On our homepage is a link to login to CM/ECF.  We also have a link to CM/ECF information.</a:t>
            </a:r>
          </a:p>
        </p:txBody>
      </p:sp>
      <p:sp>
        <p:nvSpPr>
          <p:cNvPr id="2" name="Slide Number Placeholder 1"/>
          <p:cNvSpPr>
            <a:spLocks noGrp="1"/>
          </p:cNvSpPr>
          <p:nvPr>
            <p:ph type="sldNum" sz="quarter" idx="10"/>
          </p:nvPr>
        </p:nvSpPr>
        <p:spPr/>
        <p:txBody>
          <a:bodyPr/>
          <a:lstStyle/>
          <a:p>
            <a:pPr>
              <a:defRPr/>
            </a:pPr>
            <a:fld id="{2805CC6A-A8E4-4016-9C05-C8A3A7D8D0B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600" dirty="0">
                <a:latin typeface="Arial" pitchFamily="34" charset="0"/>
                <a:cs typeface="Arial" pitchFamily="34" charset="0"/>
              </a:rPr>
              <a:t>The link to CM/ECF information leads us to links for:</a:t>
            </a:r>
          </a:p>
          <a:p>
            <a:pPr marL="742736" lvl="1" indent="-285669">
              <a:buFont typeface="Arial" pitchFamily="34" charset="0"/>
              <a:buChar char="•"/>
            </a:pPr>
            <a:r>
              <a:rPr lang="en-US" sz="1600" dirty="0">
                <a:latin typeface="Arial" pitchFamily="34" charset="0"/>
                <a:cs typeface="Arial" pitchFamily="34" charset="0"/>
              </a:rPr>
              <a:t>the Administrative Guide</a:t>
            </a:r>
          </a:p>
          <a:p>
            <a:pPr marL="742736" lvl="1" indent="-285669">
              <a:buFont typeface="Arial" pitchFamily="34" charset="0"/>
              <a:buChar char="•"/>
            </a:pPr>
            <a:r>
              <a:rPr lang="en-US" sz="1600" dirty="0">
                <a:latin typeface="Arial" pitchFamily="34" charset="0"/>
                <a:cs typeface="Arial" pitchFamily="34" charset="0"/>
              </a:rPr>
              <a:t>Event Filing Instructions</a:t>
            </a:r>
          </a:p>
          <a:p>
            <a:pPr marL="742736" lvl="1" indent="-285669">
              <a:buFont typeface="Arial" pitchFamily="34" charset="0"/>
              <a:buChar char="•"/>
            </a:pPr>
            <a:r>
              <a:rPr lang="en-US" sz="1600" dirty="0">
                <a:latin typeface="Arial" pitchFamily="34" charset="0"/>
                <a:cs typeface="Arial" pitchFamily="34" charset="0"/>
              </a:rPr>
              <a:t>and Technical Information and Troubleshooting,</a:t>
            </a:r>
          </a:p>
        </p:txBody>
      </p:sp>
      <p:sp>
        <p:nvSpPr>
          <p:cNvPr id="4" name="Slide Number Placeholder 3"/>
          <p:cNvSpPr>
            <a:spLocks noGrp="1"/>
          </p:cNvSpPr>
          <p:nvPr>
            <p:ph type="sldNum" sz="quarter" idx="10"/>
          </p:nvPr>
        </p:nvSpPr>
        <p:spPr/>
        <p:txBody>
          <a:bodyPr/>
          <a:lstStyle/>
          <a:p>
            <a:pPr>
              <a:defRPr/>
            </a:pPr>
            <a:fld id="{2805CC6A-A8E4-4016-9C05-C8A3A7D8D0B2}" type="slidenum">
              <a:rPr lang="en-US" smtClean="0"/>
              <a:pPr>
                <a:defRPr/>
              </a:pPr>
              <a:t>9</a:t>
            </a:fld>
            <a:endParaRPr lang="en-US" dirty="0"/>
          </a:p>
        </p:txBody>
      </p:sp>
    </p:spTree>
    <p:extLst>
      <p:ext uri="{BB962C8B-B14F-4D97-AF65-F5344CB8AC3E}">
        <p14:creationId xmlns:p14="http://schemas.microsoft.com/office/powerpoint/2010/main" val="343956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FC5BA4-6796-4BCB-9ED5-39DEC00BE461}" type="datetime4">
              <a:rPr lang="en-US"/>
              <a:pPr>
                <a:defRPr/>
              </a:pPr>
              <a:t>November 29,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C3D8FD-D68D-40B7-906A-885336C5EAEB}"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AAE535-59B8-434D-9EB5-D6479CEF08C5}" type="datetime4">
              <a:rPr lang="en-US"/>
              <a:pPr>
                <a:defRPr/>
              </a:pPr>
              <a:t>November 29,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F37513-D867-4C86-B984-B2BCBD45A8A9}"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B85DC3-2927-4809-AD4B-5D2B548003A2}" type="datetime4">
              <a:rPr lang="en-US"/>
              <a:pPr>
                <a:defRPr/>
              </a:pPr>
              <a:t>November 29,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CCB854-1873-4BE2-AA60-718A986CC915}" type="slidenum">
              <a:rPr lang="en-US"/>
              <a:pPr>
                <a:defRPr/>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218ECB-0313-40CC-83F4-DF2EBAECEE09}" type="datetime4">
              <a:rPr lang="en-US"/>
              <a:pPr>
                <a:defRPr/>
              </a:pPr>
              <a:t>November 29,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CCE8E0-6D5C-4945-B4DD-FCDCB70E74A3}" type="slidenum">
              <a:rPr lang="en-US"/>
              <a:pPr>
                <a:defRPr/>
              </a:pPr>
              <a:t>‹#›</a:t>
            </a:fld>
            <a:endParaRPr 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9DFC5BA4-6796-4BCB-9ED5-39DEC00BE461}" type="datetime4">
              <a:rPr lang="en-US" smtClean="0"/>
              <a:pPr>
                <a:defRPr/>
              </a:pPr>
              <a:t>November 29, 2016</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8C3D8FD-D68D-40B7-906A-885336C5EAE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9CECB06-10B3-4973-BFF8-5E9716AD632D}" type="datetime4">
              <a:rPr lang="en-US" smtClean="0"/>
              <a:pPr>
                <a:defRPr/>
              </a:pPr>
              <a:t>November 29, 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D6E2ADC-3FF7-4A65-9FE6-C8E54CAB560B}" type="slidenum">
              <a:rPr lang="en-US" smtClean="0"/>
              <a:pPr>
                <a:defRPr/>
              </a:pPr>
              <a:t>‹#›</a:t>
            </a:fld>
            <a:endParaRPr lang="en-US" dirty="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A6D3FF06-8E12-45BF-B566-9EB45EFBE418}" type="datetime4">
              <a:rPr lang="en-US" smtClean="0"/>
              <a:pPr>
                <a:defRPr/>
              </a:pPr>
              <a:t>November 29, 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124EA1-C75E-4F48-83B2-ED0AC52A099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5CD0826-98A5-4F76-8321-22E20FA2B56A}" type="datetime4">
              <a:rPr lang="en-US" smtClean="0"/>
              <a:pPr>
                <a:defRPr/>
              </a:pPr>
              <a:t>November 29, 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86079D8-4F17-4312-AF1C-B573FA66A299}" type="slidenum">
              <a:rPr lang="en-US" smtClean="0"/>
              <a:pPr>
                <a:defRPr/>
              </a:pPr>
              <a:t>‹#›</a:t>
            </a:fld>
            <a:endParaRPr lang="en-US" dirty="0"/>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DA327ED-1291-4B25-861B-FC0860CD39C7}" type="datetime4">
              <a:rPr lang="en-US" smtClean="0"/>
              <a:pPr>
                <a:defRPr/>
              </a:pPr>
              <a:t>November 29, 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FA48151-E275-4D42-8AE9-43EEB2D025F9}" type="slidenum">
              <a:rPr lang="en-US" smtClean="0"/>
              <a:pPr>
                <a:defRPr/>
              </a:pPr>
              <a:t>‹#›</a:t>
            </a:fld>
            <a:endParaRPr lang="en-US" dirty="0"/>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5C91057-C813-447B-927F-B857D78BBCE5}" type="datetime4">
              <a:rPr lang="en-US" smtClean="0"/>
              <a:pPr>
                <a:defRPr/>
              </a:pPr>
              <a:t>November 29, 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A2D5B4-A4EE-45FF-A7DF-0AD677695EB4}" type="slidenum">
              <a:rPr lang="en-US" smtClean="0"/>
              <a:pPr>
                <a:defRPr/>
              </a:pPr>
              <a:t>‹#›</a:t>
            </a:fld>
            <a:endParaRPr lang="en-US" dirty="0"/>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D9518C-F5B0-4A58-8B3F-51F12C95983E}" type="datetime4">
              <a:rPr lang="en-US" smtClean="0"/>
              <a:pPr>
                <a:defRPr/>
              </a:pPr>
              <a:t>November 29, 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590D030-33FB-4FBE-9953-D6174EFAE425}" type="slidenum">
              <a:rPr lang="en-US" smtClean="0"/>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CECB06-10B3-4973-BFF8-5E9716AD632D}" type="datetime4">
              <a:rPr lang="en-US"/>
              <a:pPr>
                <a:defRPr/>
              </a:pPr>
              <a:t>November 29,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6E2ADC-3FF7-4A65-9FE6-C8E54CAB560B}" type="slidenum">
              <a:rPr lang="en-US"/>
              <a:pPr>
                <a:defRPr/>
              </a:pPr>
              <a:t>‹#›</a:t>
            </a:fld>
            <a:endParaRPr lang="en-US"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955A0B31-E5EE-48AC-9AEF-3438C5065F3E}" type="datetime4">
              <a:rPr lang="en-US" smtClean="0"/>
              <a:pPr>
                <a:defRPr/>
              </a:pPr>
              <a:t>November 29, 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300BEE-CFC5-42C5-A157-F1D2C2CA6997}" type="slidenum">
              <a:rPr lang="en-US" smtClean="0"/>
              <a:pPr>
                <a:defRPr/>
              </a:pPr>
              <a:t>‹#›</a:t>
            </a:fld>
            <a:endParaRPr lang="en-US" dirty="0"/>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A1DE48AA-9557-4C6D-BFC2-988FF1C8E2F2}" type="datetime4">
              <a:rPr lang="en-US" smtClean="0"/>
              <a:pPr>
                <a:defRPr/>
              </a:pPr>
              <a:t>November 29, 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9AAFAE8-548C-4886-A28F-A32A87663400}"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1AAE535-59B8-434D-9EB5-D6479CEF08C5}" type="datetime4">
              <a:rPr lang="en-US" smtClean="0"/>
              <a:pPr>
                <a:defRPr/>
              </a:pPr>
              <a:t>November 29, 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F37513-D867-4C86-B984-B2BCBD45A8A9}" type="slidenum">
              <a:rPr lang="en-US" smtClean="0"/>
              <a:pPr>
                <a:defRPr/>
              </a:pPr>
              <a:t>‹#›</a:t>
            </a:fld>
            <a:endParaRPr lang="en-US" dirty="0"/>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2B85DC3-2927-4809-AD4B-5D2B548003A2}" type="datetime4">
              <a:rPr lang="en-US" smtClean="0"/>
              <a:pPr>
                <a:defRPr/>
              </a:pPr>
              <a:t>November 29, 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CCB854-1873-4BE2-AA60-718A986CC915}" type="slidenum">
              <a:rPr lang="en-US" smtClean="0"/>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D3FF06-8E12-45BF-B566-9EB45EFBE418}" type="datetime4">
              <a:rPr lang="en-US"/>
              <a:pPr>
                <a:defRPr/>
              </a:pPr>
              <a:t>November 29,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124EA1-C75E-4F48-83B2-ED0AC52A0993}"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CD0826-98A5-4F76-8321-22E20FA2B56A}" type="datetime4">
              <a:rPr lang="en-US"/>
              <a:pPr>
                <a:defRPr/>
              </a:pPr>
              <a:t>November 29,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86079D8-4F17-4312-AF1C-B573FA66A299}"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DA327ED-1291-4B25-861B-FC0860CD39C7}" type="datetime4">
              <a:rPr lang="en-US"/>
              <a:pPr>
                <a:defRPr/>
              </a:pPr>
              <a:t>November 29,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FA48151-E275-4D42-8AE9-43EEB2D025F9}"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C91057-C813-447B-927F-B857D78BBCE5}" type="datetime4">
              <a:rPr lang="en-US"/>
              <a:pPr>
                <a:defRPr/>
              </a:pPr>
              <a:t>November 29,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A2D5B4-A4EE-45FF-A7DF-0AD677695EB4}"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D9518C-F5B0-4A58-8B3F-51F12C95983E}" type="datetime4">
              <a:rPr lang="en-US"/>
              <a:pPr>
                <a:defRPr/>
              </a:pPr>
              <a:t>November 29,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590D030-33FB-4FBE-9953-D6174EFAE425}"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5A0B31-E5EE-48AC-9AEF-3438C5065F3E}" type="datetime4">
              <a:rPr lang="en-US"/>
              <a:pPr>
                <a:defRPr/>
              </a:pPr>
              <a:t>November 29,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300BEE-CFC5-42C5-A157-F1D2C2CA6997}"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DE48AA-9557-4C6D-BFC2-988FF1C8E2F2}" type="datetime4">
              <a:rPr lang="en-US"/>
              <a:pPr>
                <a:defRPr/>
              </a:pPr>
              <a:t>November 29,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AAFAE8-548C-4886-A28F-A32A87663400}"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shade val="100000"/>
                <a:satMod val="150000"/>
              </a:schemeClr>
            </a:gs>
            <a:gs pos="65000">
              <a:schemeClr val="bg1">
                <a:shade val="90000"/>
                <a:satMod val="375000"/>
              </a:schemeClr>
            </a:gs>
            <a:gs pos="65000">
              <a:schemeClr val="bg1">
                <a:shade val="90000"/>
                <a:satMod val="375000"/>
              </a:schemeClr>
            </a:gs>
            <a:gs pos="65000">
              <a:schemeClr val="bg1">
                <a:shade val="90000"/>
                <a:satMod val="375000"/>
              </a:schemeClr>
            </a:gs>
            <a:gs pos="65000">
              <a:schemeClr val="bg1">
                <a:shade val="90000"/>
                <a:satMod val="375000"/>
              </a:schemeClr>
            </a:gs>
            <a:gs pos="65000">
              <a:schemeClr val="bg1">
                <a:shade val="90000"/>
                <a:satMod val="375000"/>
              </a:schemeClr>
            </a:gs>
            <a:gs pos="100000">
              <a:schemeClr val="bg2">
                <a:tint val="88000"/>
                <a:satMod val="400000"/>
              </a:schemeClr>
            </a:gs>
          </a:gsLst>
          <a:lin ang="30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09A34E5-BB46-4840-8D1B-C596832C9C2C}" type="datetime4">
              <a:rPr lang="en-US"/>
              <a:pPr>
                <a:defRPr/>
              </a:pPr>
              <a:t>November 29, 2016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CDC587B-FE30-4C93-BC5D-C017A70568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524" r:id="rId1"/>
    <p:sldLayoutId id="2147485525"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Lst>
  <p:transition spd="med">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09A34E5-BB46-4840-8D1B-C596832C9C2C}" type="datetime4">
              <a:rPr lang="en-US" smtClean="0"/>
              <a:pPr>
                <a:defRPr/>
              </a:pPr>
              <a:t>November 29, 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CDC587B-FE30-4C93-BC5D-C017A7056866}"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6869" r:id="rId1"/>
    <p:sldLayoutId id="2147486870" r:id="rId2"/>
    <p:sldLayoutId id="2147486871" r:id="rId3"/>
    <p:sldLayoutId id="2147486872" r:id="rId4"/>
    <p:sldLayoutId id="2147486873" r:id="rId5"/>
    <p:sldLayoutId id="2147486874" r:id="rId6"/>
    <p:sldLayoutId id="2147486875" r:id="rId7"/>
    <p:sldLayoutId id="2147486876" r:id="rId8"/>
    <p:sldLayoutId id="2147486877" r:id="rId9"/>
    <p:sldLayoutId id="2147486878" r:id="rId10"/>
    <p:sldLayoutId id="2147486879" r:id="rId11"/>
  </p:sldLayoutIdLst>
  <p:transition spd="med">
    <p:fade thruBlk="1"/>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hyperlink" Target="http://www.pacer.uscourts.gov/"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pic>
        <p:nvPicPr>
          <p:cNvPr id="17411" name="Picture 5" descr="darkbluelogo"/>
          <p:cNvPicPr>
            <a:picLocks noChangeAspect="1" noChangeArrowheads="1"/>
          </p:cNvPicPr>
          <p:nvPr/>
        </p:nvPicPr>
        <p:blipFill>
          <a:blip r:embed="rId3" cstate="print"/>
          <a:stretch>
            <a:fillRect/>
          </a:stretch>
        </p:blipFill>
        <p:spPr bwMode="auto">
          <a:xfrm>
            <a:off x="533399" y="2457979"/>
            <a:ext cx="8151341" cy="2094442"/>
          </a:xfrm>
          <a:prstGeom prst="rect">
            <a:avLst/>
          </a:prstGeom>
          <a:noFill/>
          <a:ln>
            <a:solidFill>
              <a:srgbClr val="000000"/>
            </a:solidFill>
          </a:ln>
          <a:effectLst>
            <a:outerShdw blurRad="50800" dist="317500" dir="13500000" algn="br" rotWithShape="0">
              <a:prstClr val="black">
                <a:alpha val="40000"/>
              </a:prstClr>
            </a:outerShdw>
          </a:effectLst>
          <a:scene3d>
            <a:camera prst="orthographicFront">
              <a:rot lat="0" lon="0" rev="0"/>
            </a:camera>
            <a:lightRig rig="threePt" dir="t"/>
          </a:scene3d>
          <a:sp3d extrusionH="190500" prstMaterial="dkEdge">
            <a:extrusionClr>
              <a:schemeClr val="bg2">
                <a:lumMod val="20000"/>
                <a:lumOff val="80000"/>
              </a:schemeClr>
            </a:extrusionClr>
          </a:sp3d>
        </p:spPr>
      </p:pic>
      <p:sp>
        <p:nvSpPr>
          <p:cNvPr id="6" name="Rectangle 5"/>
          <p:cNvSpPr/>
          <p:nvPr/>
        </p:nvSpPr>
        <p:spPr>
          <a:xfrm>
            <a:off x="6322540" y="6078308"/>
            <a:ext cx="2362200" cy="523220"/>
          </a:xfrm>
          <a:prstGeom prst="rect">
            <a:avLst/>
          </a:prstGeom>
          <a:noFill/>
        </p:spPr>
        <p:txBody>
          <a:bodyPr wrap="square">
            <a:spAutoFit/>
            <a:scene3d>
              <a:camera prst="orthographicFront"/>
              <a:lightRig rig="threePt" dir="t"/>
            </a:scene3d>
            <a:sp3d extrusionH="57150">
              <a:bevelT w="38100" h="38100"/>
              <a:bevelB w="38100" h="38100"/>
            </a:sp3d>
          </a:bodyPr>
          <a:lstStyle/>
          <a:p>
            <a:pPr algn="r">
              <a:spcBef>
                <a:spcPts val="600"/>
              </a:spcBef>
              <a:defRPr/>
            </a:pPr>
            <a:r>
              <a:rPr lang="en-US" sz="2800" dirty="0">
                <a:ln w="50800"/>
                <a:solidFill>
                  <a:schemeClr val="bg1">
                    <a:shade val="50000"/>
                  </a:schemeClr>
                </a:solidFill>
              </a:rPr>
              <a:t>2016</a:t>
            </a:r>
          </a:p>
        </p:txBody>
      </p:sp>
      <p:sp>
        <p:nvSpPr>
          <p:cNvPr id="17412" name="Text Box 7"/>
          <p:cNvSpPr txBox="1">
            <a:spLocks noChangeArrowheads="1"/>
          </p:cNvSpPr>
          <p:nvPr/>
        </p:nvSpPr>
        <p:spPr bwMode="auto">
          <a:xfrm>
            <a:off x="276727" y="1447800"/>
            <a:ext cx="8686799" cy="584775"/>
          </a:xfrm>
          <a:prstGeom prst="rect">
            <a:avLst/>
          </a:prstGeom>
          <a:noFill/>
          <a:ln w="9525">
            <a:noFill/>
            <a:miter lim="800000"/>
            <a:headEnd/>
            <a:tailEnd/>
          </a:ln>
        </p:spPr>
        <p:txBody>
          <a:bodyPr wrap="square">
            <a:spAutoFit/>
          </a:bodyPr>
          <a:lstStyle/>
          <a:p>
            <a:pPr>
              <a:spcBef>
                <a:spcPct val="50000"/>
              </a:spcBef>
            </a:pPr>
            <a:r>
              <a:rPr lang="en-US" sz="3200" i="1" dirty="0">
                <a:latin typeface="Calibri" pitchFamily="34" charset="0"/>
                <a:cs typeface="Calibri" pitchFamily="34" charset="0"/>
              </a:rPr>
              <a:t>The Northern District of  Oklahoma  Presents . . .  </a:t>
            </a:r>
          </a:p>
        </p:txBody>
      </p:sp>
      <p:sp>
        <p:nvSpPr>
          <p:cNvPr id="2" name="TextBox 1"/>
          <p:cNvSpPr txBox="1"/>
          <p:nvPr/>
        </p:nvSpPr>
        <p:spPr>
          <a:xfrm>
            <a:off x="2219826" y="4800600"/>
            <a:ext cx="4800600"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800" dirty="0">
                <a:ln w="50800"/>
                <a:solidFill>
                  <a:schemeClr val="bg1">
                    <a:shade val="50000"/>
                  </a:schemeClr>
                </a:solidFill>
              </a:rPr>
              <a:t>www.oknd.uscourts.gov</a:t>
            </a:r>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9699" name="Rectangle 2"/>
          <p:cNvSpPr>
            <a:spLocks noGrp="1" noRot="1" noChangeArrowheads="1"/>
          </p:cNvSpPr>
          <p:nvPr>
            <p:ph type="title"/>
          </p:nvPr>
        </p:nvSpPr>
        <p:spPr>
          <a:xfrm>
            <a:off x="838200" y="25346"/>
            <a:ext cx="7862887" cy="737938"/>
          </a:xfrm>
        </p:spPr>
        <p:txBody>
          <a:bodyPr>
            <a:normAutofit fontScale="90000"/>
          </a:bodyPr>
          <a:lstStyle/>
          <a:p>
            <a:r>
              <a:rPr lang="en-US" dirty="0"/>
              <a:t>CM/ECF: Logging In</a:t>
            </a:r>
          </a:p>
        </p:txBody>
      </p:sp>
      <p:sp>
        <p:nvSpPr>
          <p:cNvPr id="5" name="Slide Number Placeholder 4"/>
          <p:cNvSpPr>
            <a:spLocks noGrp="1"/>
          </p:cNvSpPr>
          <p:nvPr>
            <p:ph type="sldNum" sz="quarter" idx="12"/>
          </p:nvPr>
        </p:nvSpPr>
        <p:spPr/>
        <p:txBody>
          <a:bodyPr/>
          <a:lstStyle/>
          <a:p>
            <a:fld id="{3EFBD7AE-F447-4A0D-822F-3AD56F273DD3}" type="slidenum">
              <a:rPr lang="en-US" smtClean="0"/>
              <a:pPr/>
              <a:t>10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3284"/>
            <a:ext cx="7256584" cy="6021421"/>
          </a:xfrm>
          <a:prstGeom prst="rect">
            <a:avLst/>
          </a:prstGeom>
        </p:spPr>
      </p:pic>
    </p:spTree>
    <p:extLst>
      <p:ext uri="{BB962C8B-B14F-4D97-AF65-F5344CB8AC3E}">
        <p14:creationId xmlns:p14="http://schemas.microsoft.com/office/powerpoint/2010/main" val="2935634862"/>
      </p:ext>
    </p:extLst>
  </p:cSld>
  <p:clrMapOvr>
    <a:overrideClrMapping bg1="dk1" tx1="lt1" bg2="dk2" tx2="lt2" accent1="accent1" accent2="accent2" accent3="accent3" accent4="accent4" accent5="accent5" accent6="accent6" hlink="hlink" folHlink="folHlink"/>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533400" y="819913"/>
            <a:ext cx="8382000" cy="856488"/>
          </a:xfrm>
        </p:spPr>
        <p:txBody>
          <a:bodyPr/>
          <a:lstStyle/>
          <a:p>
            <a:r>
              <a:rPr lang="en-US" dirty="0"/>
              <a:t>CM/ECF: Logging In</a:t>
            </a:r>
          </a:p>
        </p:txBody>
      </p:sp>
      <p:sp>
        <p:nvSpPr>
          <p:cNvPr id="4" name="Slide Number Placeholder 3"/>
          <p:cNvSpPr>
            <a:spLocks noGrp="1"/>
          </p:cNvSpPr>
          <p:nvPr>
            <p:ph type="sldNum" sz="quarter" idx="12"/>
          </p:nvPr>
        </p:nvSpPr>
        <p:spPr/>
        <p:txBody>
          <a:bodyPr/>
          <a:lstStyle/>
          <a:p>
            <a:fld id="{CE5FD1B4-08D0-4786-AC2B-07D9388F0CF3}"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15932" cy="4114800"/>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52400" y="208788"/>
            <a:ext cx="3962400" cy="1162812"/>
          </a:xfrm>
        </p:spPr>
        <p:txBody>
          <a:bodyPr vert="horz">
            <a:normAutofit/>
          </a:bodyPr>
          <a:lstStyle/>
          <a:p>
            <a:r>
              <a:rPr lang="en-US" sz="3600" b="1" dirty="0"/>
              <a:t>CM/ECF: Logging In</a:t>
            </a:r>
          </a:p>
        </p:txBody>
      </p:sp>
      <p:sp>
        <p:nvSpPr>
          <p:cNvPr id="7" name="Slide Number Placeholder 6"/>
          <p:cNvSpPr>
            <a:spLocks noGrp="1"/>
          </p:cNvSpPr>
          <p:nvPr>
            <p:ph type="sldNum" sz="quarter" idx="12"/>
          </p:nvPr>
        </p:nvSpPr>
        <p:spPr/>
        <p:txBody>
          <a:bodyPr/>
          <a:lstStyle/>
          <a:p>
            <a:fld id="{094F3E02-3843-4D5E-9CAF-0FFE98F2AB5F}" type="slidenum">
              <a:rPr lang="en-US" smtClean="0"/>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8739"/>
            <a:ext cx="9144000" cy="3180522"/>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52400" y="533400"/>
            <a:ext cx="1490472" cy="1362456"/>
          </a:xfrm>
        </p:spPr>
        <p:txBody>
          <a:bodyPr>
            <a:normAutofit fontScale="90000"/>
          </a:bodyPr>
          <a:lstStyle/>
          <a:p>
            <a:r>
              <a:rPr lang="en-US" sz="3200" dirty="0"/>
              <a:t>CM/ECF: Main Screen</a:t>
            </a:r>
          </a:p>
        </p:txBody>
      </p:sp>
      <p:sp>
        <p:nvSpPr>
          <p:cNvPr id="4" name="Slide Number Placeholder 3"/>
          <p:cNvSpPr>
            <a:spLocks noGrp="1"/>
          </p:cNvSpPr>
          <p:nvPr>
            <p:ph type="sldNum" sz="quarter" idx="12"/>
          </p:nvPr>
        </p:nvSpPr>
        <p:spPr/>
        <p:txBody>
          <a:bodyPr/>
          <a:lstStyle/>
          <a:p>
            <a:fld id="{FBA9D56B-4307-4DF7-80EB-D223D0066797}" type="slidenum">
              <a:rPr lang="en-US" smtClean="0"/>
              <a:pPr/>
              <a:t>13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0600"/>
            <a:ext cx="7356404" cy="5181600"/>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6259" name="Rectangle 2"/>
          <p:cNvSpPr>
            <a:spLocks noGrp="1" noRot="1" noChangeArrowheads="1"/>
          </p:cNvSpPr>
          <p:nvPr>
            <p:ph type="title"/>
          </p:nvPr>
        </p:nvSpPr>
        <p:spPr>
          <a:xfrm>
            <a:off x="513237" y="838200"/>
            <a:ext cx="8229600" cy="819914"/>
          </a:xfrm>
        </p:spPr>
        <p:txBody>
          <a:bodyPr/>
          <a:lstStyle/>
          <a:p>
            <a:r>
              <a:rPr lang="en-US" dirty="0"/>
              <a:t>Utilities</a:t>
            </a:r>
          </a:p>
        </p:txBody>
      </p:sp>
      <p:sp>
        <p:nvSpPr>
          <p:cNvPr id="8" name="Slide Number Placeholder 7"/>
          <p:cNvSpPr>
            <a:spLocks noGrp="1"/>
          </p:cNvSpPr>
          <p:nvPr>
            <p:ph type="sldNum" sz="quarter" idx="12"/>
          </p:nvPr>
        </p:nvSpPr>
        <p:spPr/>
        <p:txBody>
          <a:bodyPr/>
          <a:lstStyle/>
          <a:p>
            <a:fld id="{A44C7929-4AFD-4D18-85B8-686047B0504B}" type="slidenum">
              <a:rPr lang="en-US" smtClean="0"/>
              <a:pPr/>
              <a:t>14</a:t>
            </a:fld>
            <a:endParaRPr lang="en-US" dirty="0"/>
          </a:p>
        </p:txBody>
      </p:sp>
      <p:sp>
        <p:nvSpPr>
          <p:cNvPr id="11" name="Rectangle 10"/>
          <p:cNvSpPr/>
          <p:nvPr/>
        </p:nvSpPr>
        <p:spPr>
          <a:xfrm>
            <a:off x="2945020" y="1542787"/>
            <a:ext cx="249196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Menu Screen</a:t>
            </a:r>
            <a:endParaRPr lang="en-US" sz="3200" dirty="0">
              <a:ln/>
              <a:solidFill>
                <a:schemeClr val="accent3"/>
              </a:solidFill>
              <a:latin typeface="+mn-lt"/>
            </a:endParaRPr>
          </a:p>
        </p:txBody>
      </p:sp>
      <p:pic>
        <p:nvPicPr>
          <p:cNvPr id="9" name="Picture 8" descr="PublicUtilitiesMenu.bmp"/>
          <p:cNvPicPr>
            <a:picLocks noChangeAspect="1"/>
          </p:cNvPicPr>
          <p:nvPr/>
        </p:nvPicPr>
        <p:blipFill>
          <a:blip r:embed="rId3" cstate="print"/>
          <a:stretch>
            <a:fillRect/>
          </a:stretch>
        </p:blipFill>
        <p:spPr>
          <a:xfrm>
            <a:off x="0" y="2209802"/>
            <a:ext cx="8996775" cy="3213133"/>
          </a:xfrm>
          <a:prstGeom prst="rect">
            <a:avLst/>
          </a:prstGeom>
        </p:spPr>
      </p:pic>
      <p:pic>
        <p:nvPicPr>
          <p:cNvPr id="104455" name="Picture 9" descr="pg 78 a.bmp"/>
          <p:cNvPicPr>
            <a:picLocks noChangeAspect="1"/>
          </p:cNvPicPr>
          <p:nvPr/>
        </p:nvPicPr>
        <p:blipFill>
          <a:blip r:embed="rId4" cstate="print"/>
          <a:srcRect/>
          <a:stretch>
            <a:fillRect/>
          </a:stretch>
        </p:blipFill>
        <p:spPr bwMode="auto">
          <a:xfrm>
            <a:off x="4191002" y="3962400"/>
            <a:ext cx="3959225" cy="1771650"/>
          </a:xfrm>
          <a:prstGeom prst="rect">
            <a:avLst/>
          </a:prstGeom>
          <a:noFill/>
          <a:ln w="12700">
            <a:solidFill>
              <a:srgbClr val="000000"/>
            </a:solidFill>
            <a:miter lim="800000"/>
            <a:headEnd/>
            <a:tailEnd/>
          </a:ln>
          <a:effectLst>
            <a:outerShdw blurRad="50800" dist="101600" dir="13500000" algn="br" rotWithShape="0">
              <a:prstClr val="black">
                <a:alpha val="40000"/>
              </a:prstClr>
            </a:outerShdw>
          </a:effectLst>
        </p:spPr>
      </p:pic>
      <p:sp>
        <p:nvSpPr>
          <p:cNvPr id="96263" name="Line 11"/>
          <p:cNvSpPr>
            <a:spLocks noChangeShapeType="1"/>
          </p:cNvSpPr>
          <p:nvPr/>
        </p:nvSpPr>
        <p:spPr bwMode="auto">
          <a:xfrm>
            <a:off x="2209800" y="4267200"/>
            <a:ext cx="2209800" cy="304800"/>
          </a:xfrm>
          <a:prstGeom prst="line">
            <a:avLst/>
          </a:prstGeom>
          <a:noFill/>
          <a:ln w="38100">
            <a:solidFill>
              <a:srgbClr val="FFFF00"/>
            </a:solidFill>
            <a:round/>
            <a:headEnd/>
            <a:tailEnd type="arrow" w="med" len="med"/>
          </a:ln>
        </p:spPr>
        <p:txBody>
          <a:bodyPr/>
          <a:lstStyle/>
          <a:p>
            <a:endParaRPr lang="en-US" dirty="0"/>
          </a:p>
        </p:txBody>
      </p:sp>
      <p:sp>
        <p:nvSpPr>
          <p:cNvPr id="96261" name="Oval 12"/>
          <p:cNvSpPr>
            <a:spLocks noChangeArrowheads="1"/>
          </p:cNvSpPr>
          <p:nvPr/>
        </p:nvSpPr>
        <p:spPr bwMode="auto">
          <a:xfrm>
            <a:off x="5436984" y="2135182"/>
            <a:ext cx="914400" cy="533400"/>
          </a:xfrm>
          <a:prstGeom prst="ellipse">
            <a:avLst/>
          </a:prstGeom>
          <a:noFill/>
          <a:ln w="25400">
            <a:solidFill>
              <a:srgbClr val="FFFF00"/>
            </a:solidFill>
            <a:round/>
            <a:headEnd/>
            <a:tailEnd/>
          </a:ln>
        </p:spPr>
        <p:txBody>
          <a:bodyPr wrap="none" anchor="ctr"/>
          <a:lstStyle/>
          <a:p>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07906" name="Rectangle 2"/>
          <p:cNvSpPr>
            <a:spLocks noGrp="1" noRot="1" noChangeArrowheads="1"/>
          </p:cNvSpPr>
          <p:nvPr>
            <p:ph type="title"/>
          </p:nvPr>
        </p:nvSpPr>
        <p:spPr>
          <a:xfrm>
            <a:off x="457200" y="704088"/>
            <a:ext cx="8229600" cy="896113"/>
          </a:xfrm>
        </p:spPr>
        <p:txBody>
          <a:bodyPr/>
          <a:lstStyle/>
          <a:p>
            <a:r>
              <a:rPr lang="en-US" dirty="0"/>
              <a:t>Maintain Your Account</a:t>
            </a:r>
          </a:p>
        </p:txBody>
      </p:sp>
      <p:sp>
        <p:nvSpPr>
          <p:cNvPr id="5" name="Slide Number Placeholder 4"/>
          <p:cNvSpPr>
            <a:spLocks noGrp="1"/>
          </p:cNvSpPr>
          <p:nvPr>
            <p:ph type="sldNum" sz="quarter" idx="12"/>
          </p:nvPr>
        </p:nvSpPr>
        <p:spPr/>
        <p:txBody>
          <a:bodyPr/>
          <a:lstStyle/>
          <a:p>
            <a:fld id="{30AB6F32-3733-47BB-8975-C5F26587F6D1}" type="slidenum">
              <a:rPr lang="en-US" smtClean="0"/>
              <a:pPr/>
              <a:t>15</a:t>
            </a:fld>
            <a:endParaRPr lang="en-US" dirty="0"/>
          </a:p>
        </p:txBody>
      </p:sp>
      <p:sp>
        <p:nvSpPr>
          <p:cNvPr id="6" name="Rectangle 5"/>
          <p:cNvSpPr/>
          <p:nvPr/>
        </p:nvSpPr>
        <p:spPr>
          <a:xfrm>
            <a:off x="1447800" y="1600201"/>
            <a:ext cx="6324600"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Maintain User Account Screen</a:t>
            </a:r>
            <a:endParaRPr lang="en-US" sz="3200" dirty="0">
              <a:ln/>
              <a:solidFill>
                <a:schemeClr val="accent3"/>
              </a:solidFill>
              <a:latin typeface="+mn-lt"/>
            </a:endParaRPr>
          </a:p>
        </p:txBody>
      </p:sp>
      <p:pic>
        <p:nvPicPr>
          <p:cNvPr id="8" name="Picture 7" descr="PublicMaintainUserAccount.bmp"/>
          <p:cNvPicPr>
            <a:picLocks noChangeAspect="1"/>
          </p:cNvPicPr>
          <p:nvPr/>
        </p:nvPicPr>
        <p:blipFill>
          <a:blip r:embed="rId3" cstate="print"/>
          <a:stretch>
            <a:fillRect/>
          </a:stretch>
        </p:blipFill>
        <p:spPr>
          <a:xfrm>
            <a:off x="993252" y="2199353"/>
            <a:ext cx="7233695" cy="4232227"/>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08930" name="Rectangle 2"/>
          <p:cNvSpPr>
            <a:spLocks noGrp="1" noRot="1" noChangeArrowheads="1"/>
          </p:cNvSpPr>
          <p:nvPr>
            <p:ph type="title"/>
          </p:nvPr>
        </p:nvSpPr>
        <p:spPr>
          <a:xfrm>
            <a:off x="457200" y="704088"/>
            <a:ext cx="8229600" cy="819912"/>
          </a:xfrm>
        </p:spPr>
        <p:txBody>
          <a:bodyPr/>
          <a:lstStyle/>
          <a:p>
            <a:r>
              <a:rPr lang="en-US" dirty="0"/>
              <a:t>Maintain Your Account</a:t>
            </a:r>
          </a:p>
        </p:txBody>
      </p:sp>
      <p:sp>
        <p:nvSpPr>
          <p:cNvPr id="8" name="Slide Number Placeholder 7"/>
          <p:cNvSpPr>
            <a:spLocks noGrp="1"/>
          </p:cNvSpPr>
          <p:nvPr>
            <p:ph type="sldNum" sz="quarter" idx="12"/>
          </p:nvPr>
        </p:nvSpPr>
        <p:spPr/>
        <p:txBody>
          <a:bodyPr/>
          <a:lstStyle/>
          <a:p>
            <a:fld id="{F5171408-1961-425B-BD61-A3EC2E1FB361}" type="slidenum">
              <a:rPr lang="en-US" smtClean="0"/>
              <a:pPr/>
              <a:t>16</a:t>
            </a:fld>
            <a:endParaRPr lang="en-US" dirty="0"/>
          </a:p>
        </p:txBody>
      </p:sp>
      <p:sp>
        <p:nvSpPr>
          <p:cNvPr id="9" name="Rectangle 8"/>
          <p:cNvSpPr/>
          <p:nvPr/>
        </p:nvSpPr>
        <p:spPr>
          <a:xfrm>
            <a:off x="0" y="3276600"/>
            <a:ext cx="2971800" cy="1569660"/>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Email Information Screen</a:t>
            </a:r>
            <a:endParaRPr lang="en-US" sz="3200" dirty="0">
              <a:ln/>
              <a:solidFill>
                <a:schemeClr val="accent3"/>
              </a:solidFill>
              <a:latin typeface="+mn-lt"/>
            </a:endParaRPr>
          </a:p>
        </p:txBody>
      </p:sp>
      <p:sp>
        <p:nvSpPr>
          <p:cNvPr id="10" name="Rectangle 9"/>
          <p:cNvSpPr/>
          <p:nvPr/>
        </p:nvSpPr>
        <p:spPr>
          <a:xfrm>
            <a:off x="7315201" y="1524000"/>
            <a:ext cx="569387"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dirty="0">
                <a:ln/>
                <a:solidFill>
                  <a:schemeClr val="tx2"/>
                </a:solidFill>
              </a:rPr>
              <a:t>1</a:t>
            </a:r>
          </a:p>
        </p:txBody>
      </p:sp>
      <p:sp>
        <p:nvSpPr>
          <p:cNvPr id="11" name="Rectangle 10"/>
          <p:cNvSpPr/>
          <p:nvPr/>
        </p:nvSpPr>
        <p:spPr>
          <a:xfrm>
            <a:off x="2182506" y="5105400"/>
            <a:ext cx="569387"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dirty="0">
                <a:ln/>
                <a:solidFill>
                  <a:schemeClr val="tx2"/>
                </a:solidFill>
              </a:rPr>
              <a:t>2</a:t>
            </a:r>
          </a:p>
        </p:txBody>
      </p:sp>
      <p:pic>
        <p:nvPicPr>
          <p:cNvPr id="12" name="Picture 11" descr="PublicEmailAddPrimary.bmp"/>
          <p:cNvPicPr>
            <a:picLocks noChangeAspect="1"/>
          </p:cNvPicPr>
          <p:nvPr/>
        </p:nvPicPr>
        <p:blipFill>
          <a:blip r:embed="rId3" cstate="print"/>
          <a:stretch>
            <a:fillRect/>
          </a:stretch>
        </p:blipFill>
        <p:spPr>
          <a:xfrm>
            <a:off x="381001" y="1447800"/>
            <a:ext cx="6934200" cy="1676400"/>
          </a:xfrm>
          <a:prstGeom prst="rect">
            <a:avLst/>
          </a:prstGeom>
        </p:spPr>
      </p:pic>
      <p:pic>
        <p:nvPicPr>
          <p:cNvPr id="13" name="Picture 12" descr="PublicEmailConfig.bmp"/>
          <p:cNvPicPr>
            <a:picLocks noChangeAspect="1"/>
          </p:cNvPicPr>
          <p:nvPr/>
        </p:nvPicPr>
        <p:blipFill>
          <a:blip r:embed="rId4" cstate="print"/>
          <a:stretch>
            <a:fillRect/>
          </a:stretch>
        </p:blipFill>
        <p:spPr>
          <a:xfrm>
            <a:off x="2855388" y="2944965"/>
            <a:ext cx="5943600" cy="3802590"/>
          </a:xfrm>
          <a:prstGeom prst="rect">
            <a:avLst/>
          </a:prstGeom>
          <a:ln>
            <a:solidFill>
              <a:schemeClr val="bg1"/>
            </a:solidFill>
          </a:ln>
          <a:effectLst>
            <a:outerShdw blurRad="76200" dir="13500000" sy="23000" kx="1200000" algn="br" rotWithShape="0">
              <a:prstClr val="black">
                <a:alpha val="20000"/>
              </a:prstClr>
            </a:outerShdw>
          </a:effectLst>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3026" name="Rectangle 2"/>
          <p:cNvSpPr>
            <a:spLocks noGrp="1" noRot="1" noChangeArrowheads="1"/>
          </p:cNvSpPr>
          <p:nvPr>
            <p:ph type="title"/>
          </p:nvPr>
        </p:nvSpPr>
        <p:spPr>
          <a:xfrm>
            <a:off x="457200" y="856490"/>
            <a:ext cx="8229600" cy="819912"/>
          </a:xfrm>
        </p:spPr>
        <p:txBody>
          <a:bodyPr/>
          <a:lstStyle/>
          <a:p>
            <a:r>
              <a:rPr lang="en-US" dirty="0"/>
              <a:t>Maintain Your Account</a:t>
            </a:r>
          </a:p>
        </p:txBody>
      </p:sp>
      <p:sp>
        <p:nvSpPr>
          <p:cNvPr id="5" name="Slide Number Placeholder 4"/>
          <p:cNvSpPr>
            <a:spLocks noGrp="1"/>
          </p:cNvSpPr>
          <p:nvPr>
            <p:ph type="sldNum" sz="quarter" idx="12"/>
          </p:nvPr>
        </p:nvSpPr>
        <p:spPr/>
        <p:txBody>
          <a:bodyPr/>
          <a:lstStyle/>
          <a:p>
            <a:fld id="{FC7603CF-3752-4915-AFB9-E2093FA7B92F}" type="slidenum">
              <a:rPr lang="en-US" smtClean="0"/>
              <a:pPr/>
              <a:t>17</a:t>
            </a:fld>
            <a:endParaRPr lang="en-US" dirty="0"/>
          </a:p>
        </p:txBody>
      </p:sp>
      <p:sp>
        <p:nvSpPr>
          <p:cNvPr id="7" name="Rectangle 6"/>
          <p:cNvSpPr/>
          <p:nvPr/>
        </p:nvSpPr>
        <p:spPr>
          <a:xfrm>
            <a:off x="457200" y="1676402"/>
            <a:ext cx="8305800"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Case Update Screen</a:t>
            </a:r>
            <a:endParaRPr lang="en-US" sz="3200" dirty="0">
              <a:ln/>
              <a:solidFill>
                <a:schemeClr val="accent3"/>
              </a:solidFill>
              <a:latin typeface="+mn-lt"/>
            </a:endParaRPr>
          </a:p>
        </p:txBody>
      </p:sp>
      <p:pic>
        <p:nvPicPr>
          <p:cNvPr id="6" name="Picture 5" descr="PublicMaintainUserAccountConfirmUpdate.bmp"/>
          <p:cNvPicPr>
            <a:picLocks noChangeAspect="1"/>
          </p:cNvPicPr>
          <p:nvPr/>
        </p:nvPicPr>
        <p:blipFill>
          <a:blip r:embed="rId3" cstate="print"/>
          <a:stretch>
            <a:fillRect/>
          </a:stretch>
        </p:blipFill>
        <p:spPr>
          <a:xfrm>
            <a:off x="838200" y="2286002"/>
            <a:ext cx="7379157" cy="4299667"/>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28800"/>
            <a:ext cx="8941904" cy="4434455"/>
          </a:xfrm>
          <a:prstGeom prst="rect">
            <a:avLst/>
          </a:prstGeom>
        </p:spPr>
      </p:pic>
      <p:sp>
        <p:nvSpPr>
          <p:cNvPr id="37891" name="Rectangle 2"/>
          <p:cNvSpPr>
            <a:spLocks noGrp="1" noRot="1" noChangeArrowheads="1"/>
          </p:cNvSpPr>
          <p:nvPr>
            <p:ph type="title"/>
          </p:nvPr>
        </p:nvSpPr>
        <p:spPr>
          <a:xfrm>
            <a:off x="547688" y="810719"/>
            <a:ext cx="8229600" cy="856488"/>
          </a:xfrm>
        </p:spPr>
        <p:txBody>
          <a:bodyPr>
            <a:normAutofit fontScale="90000"/>
          </a:bodyPr>
          <a:lstStyle/>
          <a:p>
            <a:r>
              <a:rPr lang="en-US" dirty="0"/>
              <a:t>CM/ECF: Universal Search Utility</a:t>
            </a:r>
          </a:p>
        </p:txBody>
      </p:sp>
      <p:sp>
        <p:nvSpPr>
          <p:cNvPr id="12" name="Slide Number Placeholder 11"/>
          <p:cNvSpPr>
            <a:spLocks noGrp="1"/>
          </p:cNvSpPr>
          <p:nvPr>
            <p:ph type="sldNum" sz="quarter" idx="12"/>
          </p:nvPr>
        </p:nvSpPr>
        <p:spPr/>
        <p:txBody>
          <a:bodyPr/>
          <a:lstStyle/>
          <a:p>
            <a:fld id="{22EE40A2-EE52-4227-9573-F0C55C59AAA7}" type="slidenum">
              <a:rPr lang="en-US" smtClean="0"/>
              <a:pPr/>
              <a:t>18</a:t>
            </a:fld>
            <a:endParaRPr lang="en-US" dirty="0"/>
          </a:p>
        </p:txBody>
      </p:sp>
      <p:sp>
        <p:nvSpPr>
          <p:cNvPr id="39946" name="Oval 5"/>
          <p:cNvSpPr>
            <a:spLocks noChangeArrowheads="1"/>
          </p:cNvSpPr>
          <p:nvPr/>
        </p:nvSpPr>
        <p:spPr bwMode="auto">
          <a:xfrm>
            <a:off x="5711687" y="1828800"/>
            <a:ext cx="762000" cy="381000"/>
          </a:xfrm>
          <a:prstGeom prst="ellipse">
            <a:avLst/>
          </a:prstGeom>
          <a:noFill/>
          <a:ln w="25400" algn="ctr">
            <a:solidFill>
              <a:srgbClr val="FFC000"/>
            </a:solidFill>
            <a:round/>
            <a:headEnd/>
            <a:tailEnd/>
          </a:ln>
        </p:spPr>
        <p:txBody>
          <a:bodyPr wrap="none" anchor="ctr"/>
          <a:lstStyle/>
          <a:p>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9" name="Picture 8" descr="PublicCivilMenu.bmp"/>
          <p:cNvPicPr>
            <a:picLocks noChangeAspect="1"/>
          </p:cNvPicPr>
          <p:nvPr/>
        </p:nvPicPr>
        <p:blipFill>
          <a:blip r:embed="rId3" cstate="print"/>
          <a:stretch>
            <a:fillRect/>
          </a:stretch>
        </p:blipFill>
        <p:spPr>
          <a:xfrm>
            <a:off x="228602" y="1676402"/>
            <a:ext cx="8628572" cy="4657143"/>
          </a:xfrm>
          <a:prstGeom prst="rect">
            <a:avLst/>
          </a:prstGeom>
        </p:spPr>
      </p:pic>
      <p:sp>
        <p:nvSpPr>
          <p:cNvPr id="41987" name="Rectangle 2"/>
          <p:cNvSpPr>
            <a:spLocks noGrp="1" noRot="1" noChangeArrowheads="1"/>
          </p:cNvSpPr>
          <p:nvPr>
            <p:ph type="title"/>
          </p:nvPr>
        </p:nvSpPr>
        <p:spPr>
          <a:xfrm>
            <a:off x="228602" y="809848"/>
            <a:ext cx="8229600" cy="856488"/>
          </a:xfrm>
        </p:spPr>
        <p:txBody>
          <a:bodyPr/>
          <a:lstStyle/>
          <a:p>
            <a:r>
              <a:rPr lang="en-US" dirty="0"/>
              <a:t>CM/ECF: Civil Menu</a:t>
            </a:r>
          </a:p>
        </p:txBody>
      </p:sp>
      <p:sp>
        <p:nvSpPr>
          <p:cNvPr id="7" name="Slide Number Placeholder 6"/>
          <p:cNvSpPr>
            <a:spLocks noGrp="1"/>
          </p:cNvSpPr>
          <p:nvPr>
            <p:ph type="sldNum" sz="quarter" idx="12"/>
          </p:nvPr>
        </p:nvSpPr>
        <p:spPr/>
        <p:txBody>
          <a:bodyPr/>
          <a:lstStyle/>
          <a:p>
            <a:fld id="{508CCF97-75A6-4812-BE00-AB628630BBF6}" type="slidenum">
              <a:rPr lang="en-US" smtClean="0"/>
              <a:pPr/>
              <a:t>19</a:t>
            </a:fld>
            <a:endParaRPr lang="en-US" dirty="0"/>
          </a:p>
        </p:txBody>
      </p:sp>
      <p:sp>
        <p:nvSpPr>
          <p:cNvPr id="41991" name="Oval 5"/>
          <p:cNvSpPr>
            <a:spLocks noChangeArrowheads="1"/>
          </p:cNvSpPr>
          <p:nvPr/>
        </p:nvSpPr>
        <p:spPr bwMode="auto">
          <a:xfrm>
            <a:off x="266700" y="3338945"/>
            <a:ext cx="1905000" cy="381000"/>
          </a:xfrm>
          <a:prstGeom prst="ellipse">
            <a:avLst/>
          </a:prstGeom>
          <a:noFill/>
          <a:ln w="25400" algn="ctr">
            <a:solidFill>
              <a:srgbClr val="FFFF00"/>
            </a:solidFill>
            <a:round/>
            <a:headEnd/>
            <a:tailEnd/>
          </a:ln>
        </p:spPr>
        <p:txBody>
          <a:bodyPr wrap="none" anchor="ctr"/>
          <a:lstStyle/>
          <a:p>
            <a:endParaRPr lang="en-US" dirty="0"/>
          </a:p>
        </p:txBody>
      </p:sp>
      <p:sp>
        <p:nvSpPr>
          <p:cNvPr id="10" name="Oval 5"/>
          <p:cNvSpPr>
            <a:spLocks noChangeArrowheads="1"/>
          </p:cNvSpPr>
          <p:nvPr/>
        </p:nvSpPr>
        <p:spPr bwMode="auto">
          <a:xfrm>
            <a:off x="1219200" y="1690256"/>
            <a:ext cx="1219200" cy="557643"/>
          </a:xfrm>
          <a:prstGeom prst="ellipse">
            <a:avLst/>
          </a:prstGeom>
          <a:noFill/>
          <a:ln w="25400" algn="ctr">
            <a:solidFill>
              <a:srgbClr val="FFFF00"/>
            </a:solidFill>
            <a:round/>
            <a:headEnd/>
            <a:tailEnd/>
          </a:ln>
        </p:spPr>
        <p:txBody>
          <a:bodyPr wrap="none" anchor="ctr"/>
          <a:lstStyle/>
          <a:p>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en-US" dirty="0"/>
              <a:t>What is CM/ECF?</a:t>
            </a:r>
          </a:p>
        </p:txBody>
      </p:sp>
      <p:sp>
        <p:nvSpPr>
          <p:cNvPr id="18436" name="Rectangle 3"/>
          <p:cNvSpPr>
            <a:spLocks noGrp="1" noRot="1" noChangeArrowheads="1"/>
          </p:cNvSpPr>
          <p:nvPr>
            <p:ph idx="1"/>
          </p:nvPr>
        </p:nvSpPr>
        <p:spPr/>
        <p:txBody>
          <a:bodyPr>
            <a:normAutofit/>
          </a:bodyPr>
          <a:lstStyle/>
          <a:p>
            <a:pPr>
              <a:spcBef>
                <a:spcPts val="1200"/>
              </a:spcBef>
            </a:pPr>
            <a:r>
              <a:rPr lang="en-US" sz="2800" dirty="0"/>
              <a:t>Automated system for case management (CM) and electronic case files (ECF)</a:t>
            </a:r>
          </a:p>
          <a:p>
            <a:pPr>
              <a:spcBef>
                <a:spcPts val="1200"/>
              </a:spcBef>
            </a:pPr>
            <a:r>
              <a:rPr lang="en-US" sz="2800" dirty="0"/>
              <a:t>Filers can send documents to the court via the Internet, 24 hours a day</a:t>
            </a:r>
          </a:p>
          <a:p>
            <a:pPr>
              <a:spcBef>
                <a:spcPts val="1200"/>
              </a:spcBef>
            </a:pPr>
            <a:r>
              <a:rPr lang="en-US" sz="2800" dirty="0"/>
              <a:t>Court can send email notices of case activity and court orders to case participants</a:t>
            </a:r>
          </a:p>
        </p:txBody>
      </p:sp>
      <p:sp>
        <p:nvSpPr>
          <p:cNvPr id="4" name="Slide Number Placeholder 3"/>
          <p:cNvSpPr>
            <a:spLocks noGrp="1"/>
          </p:cNvSpPr>
          <p:nvPr>
            <p:ph type="sldNum" sz="quarter" idx="12"/>
          </p:nvPr>
        </p:nvSpPr>
        <p:spPr/>
        <p:txBody>
          <a:bodyPr/>
          <a:lstStyle/>
          <a:p>
            <a:fld id="{52C94D5E-0C25-4078-9EB6-0986408B5D6B}" type="slidenum">
              <a:rPr lang="en-US" smtClean="0"/>
              <a:pPr/>
              <a:t>2</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dirty="0"/>
              <a:t>Entry of Appearance</a:t>
            </a:r>
          </a:p>
        </p:txBody>
      </p:sp>
      <p:sp>
        <p:nvSpPr>
          <p:cNvPr id="5" name="Slide Number Placeholder 4"/>
          <p:cNvSpPr>
            <a:spLocks noGrp="1"/>
          </p:cNvSpPr>
          <p:nvPr>
            <p:ph type="sldNum" sz="quarter" idx="12"/>
          </p:nvPr>
        </p:nvSpPr>
        <p:spPr/>
        <p:txBody>
          <a:bodyPr/>
          <a:lstStyle/>
          <a:p>
            <a:fld id="{9EFDF54D-FBD2-4731-B305-4D8189302F21}" type="slidenum">
              <a:rPr lang="en-US" smtClean="0"/>
              <a:pPr/>
              <a:t>20</a:t>
            </a:fld>
            <a:endParaRPr lang="en-US" dirty="0"/>
          </a:p>
        </p:txBody>
      </p:sp>
      <p:sp>
        <p:nvSpPr>
          <p:cNvPr id="8" name="Rectangle 7"/>
          <p:cNvSpPr/>
          <p:nvPr/>
        </p:nvSpPr>
        <p:spPr>
          <a:xfrm>
            <a:off x="2209800" y="1905000"/>
            <a:ext cx="5330305" cy="70788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dirty="0">
                <a:ln/>
                <a:solidFill>
                  <a:schemeClr val="accent3"/>
                </a:solidFill>
              </a:rPr>
              <a:t>Appearances Screen</a:t>
            </a:r>
          </a:p>
        </p:txBody>
      </p:sp>
      <p:pic>
        <p:nvPicPr>
          <p:cNvPr id="49157" name="Picture 8" descr="AppearanceSelect.jpg"/>
          <p:cNvPicPr>
            <a:picLocks noChangeAspect="1"/>
          </p:cNvPicPr>
          <p:nvPr/>
        </p:nvPicPr>
        <p:blipFill>
          <a:blip r:embed="rId3" cstate="print"/>
          <a:srcRect/>
          <a:stretch>
            <a:fillRect/>
          </a:stretch>
        </p:blipFill>
        <p:spPr bwMode="auto">
          <a:xfrm>
            <a:off x="304803" y="2743200"/>
            <a:ext cx="8551863" cy="2514600"/>
          </a:xfrm>
          <a:prstGeom prst="rect">
            <a:avLst/>
          </a:prstGeom>
          <a:noFill/>
          <a:ln w="9525">
            <a:noFill/>
            <a:miter lim="800000"/>
            <a:headEnd/>
            <a:tailEnd/>
          </a:ln>
          <a:effectLst>
            <a:outerShdw blurRad="50800" dist="76200" dir="13500000" algn="br"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28602" y="922518"/>
            <a:ext cx="8458198" cy="780288"/>
          </a:xfrm>
        </p:spPr>
        <p:txBody>
          <a:bodyPr>
            <a:normAutofit fontScale="90000"/>
          </a:bodyPr>
          <a:lstStyle/>
          <a:p>
            <a:r>
              <a:rPr lang="en-US" dirty="0"/>
              <a:t>Entry of Appearance</a:t>
            </a:r>
          </a:p>
        </p:txBody>
      </p:sp>
      <p:sp>
        <p:nvSpPr>
          <p:cNvPr id="7" name="Slide Number Placeholder 6"/>
          <p:cNvSpPr>
            <a:spLocks noGrp="1"/>
          </p:cNvSpPr>
          <p:nvPr>
            <p:ph type="sldNum" sz="quarter" idx="12"/>
          </p:nvPr>
        </p:nvSpPr>
        <p:spPr/>
        <p:txBody>
          <a:bodyPr/>
          <a:lstStyle/>
          <a:p>
            <a:fld id="{01F5C925-8BAB-4E3C-A0A9-9DA777E0D284}" type="slidenum">
              <a:rPr lang="en-US" smtClean="0"/>
              <a:pPr/>
              <a:t>21</a:t>
            </a:fld>
            <a:endParaRPr lang="en-US" dirty="0"/>
          </a:p>
        </p:txBody>
      </p:sp>
      <p:grpSp>
        <p:nvGrpSpPr>
          <p:cNvPr id="2" name="Group 1"/>
          <p:cNvGrpSpPr/>
          <p:nvPr/>
        </p:nvGrpSpPr>
        <p:grpSpPr>
          <a:xfrm>
            <a:off x="228602" y="1776130"/>
            <a:ext cx="8686799" cy="4593263"/>
            <a:chOff x="228601" y="1447800"/>
            <a:chExt cx="8686799" cy="4593263"/>
          </a:xfrm>
        </p:grpSpPr>
        <p:sp>
          <p:nvSpPr>
            <p:cNvPr id="8" name="Rectangle 7"/>
            <p:cNvSpPr/>
            <p:nvPr/>
          </p:nvSpPr>
          <p:spPr>
            <a:xfrm>
              <a:off x="990599" y="1447800"/>
              <a:ext cx="5029200"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3200" kern="10" dirty="0">
                  <a:ln/>
                  <a:solidFill>
                    <a:schemeClr val="accent3"/>
                  </a:solidFill>
                  <a:latin typeface="Lucida Sans" pitchFamily="34" charset="0"/>
                </a:rPr>
                <a:t>Case Number Screen</a:t>
              </a:r>
              <a:endParaRPr lang="en-US" sz="3200" dirty="0">
                <a:ln/>
                <a:solidFill>
                  <a:schemeClr val="accent3"/>
                </a:solidFill>
                <a:latin typeface="Lucida Sans" pitchFamily="34" charset="0"/>
              </a:endParaRPr>
            </a:p>
          </p:txBody>
        </p:sp>
        <p:sp>
          <p:nvSpPr>
            <p:cNvPr id="11" name="Rectangle 10"/>
            <p:cNvSpPr/>
            <p:nvPr/>
          </p:nvSpPr>
          <p:spPr>
            <a:xfrm>
              <a:off x="2294278" y="5456288"/>
              <a:ext cx="6324600"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3200" dirty="0">
                  <a:ln/>
                  <a:solidFill>
                    <a:schemeClr val="accent3"/>
                  </a:solidFill>
                  <a:latin typeface="Lucida Sans" pitchFamily="34" charset="0"/>
                </a:rPr>
                <a:t>Case Style Screen</a:t>
              </a:r>
            </a:p>
          </p:txBody>
        </p:sp>
        <p:pic>
          <p:nvPicPr>
            <p:cNvPr id="10" name="Picture 9" descr="PublicCaseSelect.bmp"/>
            <p:cNvPicPr>
              <a:picLocks noChangeAspect="1"/>
            </p:cNvPicPr>
            <p:nvPr/>
          </p:nvPicPr>
          <p:blipFill>
            <a:blip r:embed="rId3" cstate="print"/>
            <a:stretch>
              <a:fillRect/>
            </a:stretch>
          </p:blipFill>
          <p:spPr>
            <a:xfrm>
              <a:off x="228601" y="2057400"/>
              <a:ext cx="7392472" cy="1828800"/>
            </a:xfrm>
            <a:prstGeom prst="rect">
              <a:avLst/>
            </a:prstGeom>
          </p:spPr>
        </p:pic>
        <p:pic>
          <p:nvPicPr>
            <p:cNvPr id="13" name="Picture 12" descr="PublicCaseConfirm.bmp"/>
            <p:cNvPicPr>
              <a:picLocks noChangeAspect="1"/>
            </p:cNvPicPr>
            <p:nvPr/>
          </p:nvPicPr>
          <p:blipFill>
            <a:blip r:embed="rId4" cstate="print"/>
            <a:stretch>
              <a:fillRect/>
            </a:stretch>
          </p:blipFill>
          <p:spPr>
            <a:xfrm>
              <a:off x="1676400" y="3429001"/>
              <a:ext cx="7239000" cy="1858010"/>
            </a:xfrm>
            <a:prstGeom prst="rect">
              <a:avLst/>
            </a:prstGeom>
            <a:effectLst>
              <a:outerShdw blurRad="50800" dist="38100" dir="13500000" algn="br" rotWithShape="0">
                <a:prstClr val="black">
                  <a:alpha val="40000"/>
                </a:prstClr>
              </a:outerShdw>
            </a:effectLst>
          </p:spPr>
        </p:pic>
      </p:grpSp>
      <p:sp>
        <p:nvSpPr>
          <p:cNvPr id="9" name="Rectangle 8"/>
          <p:cNvSpPr/>
          <p:nvPr/>
        </p:nvSpPr>
        <p:spPr>
          <a:xfrm>
            <a:off x="566603" y="1606852"/>
            <a:ext cx="569387"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dirty="0">
                <a:ln/>
                <a:solidFill>
                  <a:schemeClr val="tx2"/>
                </a:solidFill>
              </a:rPr>
              <a:t>1</a:t>
            </a:r>
          </a:p>
        </p:txBody>
      </p:sp>
      <p:sp>
        <p:nvSpPr>
          <p:cNvPr id="12" name="Rectangle 11"/>
          <p:cNvSpPr/>
          <p:nvPr/>
        </p:nvSpPr>
        <p:spPr>
          <a:xfrm>
            <a:off x="1724892" y="5615341"/>
            <a:ext cx="569387"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dirty="0">
                <a:ln/>
                <a:solidFill>
                  <a:schemeClr val="tx2"/>
                </a:solidFill>
              </a:rPr>
              <a:t>2</a:t>
            </a:r>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57200" y="704088"/>
            <a:ext cx="8229600" cy="743712"/>
          </a:xfrm>
        </p:spPr>
        <p:txBody>
          <a:bodyPr>
            <a:normAutofit fontScale="90000"/>
          </a:bodyPr>
          <a:lstStyle/>
          <a:p>
            <a:r>
              <a:rPr lang="en-US" dirty="0"/>
              <a:t>Entry of Appearance</a:t>
            </a:r>
          </a:p>
        </p:txBody>
      </p:sp>
      <p:sp>
        <p:nvSpPr>
          <p:cNvPr id="14" name="Content Placeholder 13"/>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F0698E55-5A1B-417F-B938-6421F2E774B7}" type="slidenum">
              <a:rPr lang="en-US" smtClean="0"/>
              <a:pPr/>
              <a:t>22</a:t>
            </a:fld>
            <a:endParaRPr lang="en-US" dirty="0"/>
          </a:p>
        </p:txBody>
      </p:sp>
      <p:sp>
        <p:nvSpPr>
          <p:cNvPr id="6" name="Rectangle 5"/>
          <p:cNvSpPr/>
          <p:nvPr/>
        </p:nvSpPr>
        <p:spPr>
          <a:xfrm>
            <a:off x="1600200" y="1348070"/>
            <a:ext cx="5638799"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dirty="0">
                <a:ln/>
                <a:solidFill>
                  <a:schemeClr val="accent3"/>
                </a:solidFill>
                <a:latin typeface="+mn-lt"/>
              </a:rPr>
              <a:t>Select Filer Screen</a:t>
            </a:r>
          </a:p>
        </p:txBody>
      </p:sp>
      <p:pic>
        <p:nvPicPr>
          <p:cNvPr id="8" name="Picture 7" descr="PublicFilerSelect.bmp"/>
          <p:cNvPicPr>
            <a:picLocks noChangeAspect="1"/>
          </p:cNvPicPr>
          <p:nvPr/>
        </p:nvPicPr>
        <p:blipFill>
          <a:blip r:embed="rId3" cstate="print"/>
          <a:stretch>
            <a:fillRect/>
          </a:stretch>
        </p:blipFill>
        <p:spPr>
          <a:xfrm>
            <a:off x="564625" y="1932845"/>
            <a:ext cx="8014753" cy="4582406"/>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04800" y="914284"/>
            <a:ext cx="8229600" cy="704088"/>
          </a:xfrm>
        </p:spPr>
        <p:txBody>
          <a:bodyPr>
            <a:normAutofit fontScale="90000"/>
          </a:bodyPr>
          <a:lstStyle/>
          <a:p>
            <a:r>
              <a:rPr lang="en-US" dirty="0"/>
              <a:t>Entry of Appearance</a:t>
            </a:r>
          </a:p>
        </p:txBody>
      </p:sp>
      <p:sp>
        <p:nvSpPr>
          <p:cNvPr id="5" name="Slide Number Placeholder 4"/>
          <p:cNvSpPr>
            <a:spLocks noGrp="1"/>
          </p:cNvSpPr>
          <p:nvPr>
            <p:ph type="sldNum" sz="quarter" idx="12"/>
          </p:nvPr>
        </p:nvSpPr>
        <p:spPr/>
        <p:txBody>
          <a:bodyPr/>
          <a:lstStyle/>
          <a:p>
            <a:fld id="{39E62DA8-CBAA-410E-BF0F-5B777DDA0789}" type="slidenum">
              <a:rPr lang="en-US" smtClean="0"/>
              <a:pPr/>
              <a:t>23</a:t>
            </a:fld>
            <a:endParaRPr lang="en-US" dirty="0"/>
          </a:p>
        </p:txBody>
      </p:sp>
      <p:sp>
        <p:nvSpPr>
          <p:cNvPr id="6" name="Rectangle 5"/>
          <p:cNvSpPr/>
          <p:nvPr/>
        </p:nvSpPr>
        <p:spPr>
          <a:xfrm>
            <a:off x="253811" y="1635625"/>
            <a:ext cx="8603830" cy="70788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dirty="0">
                <a:ln/>
                <a:solidFill>
                  <a:schemeClr val="accent3"/>
                </a:solidFill>
              </a:rPr>
              <a:t>Attorney/Party Association Screen</a:t>
            </a:r>
          </a:p>
        </p:txBody>
      </p:sp>
      <p:pic>
        <p:nvPicPr>
          <p:cNvPr id="8" name="Picture 7" descr="PublicRepresent.bmp"/>
          <p:cNvPicPr>
            <a:picLocks noChangeAspect="1"/>
          </p:cNvPicPr>
          <p:nvPr/>
        </p:nvPicPr>
        <p:blipFill>
          <a:blip r:embed="rId3" cstate="print"/>
          <a:stretch>
            <a:fillRect/>
          </a:stretch>
        </p:blipFill>
        <p:spPr>
          <a:xfrm>
            <a:off x="304800" y="2362200"/>
            <a:ext cx="8571429" cy="4114286"/>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dirty="0"/>
              <a:t>Entry of Appearance</a:t>
            </a:r>
          </a:p>
        </p:txBody>
      </p:sp>
      <p:sp>
        <p:nvSpPr>
          <p:cNvPr id="5" name="Slide Number Placeholder 4"/>
          <p:cNvSpPr>
            <a:spLocks noGrp="1"/>
          </p:cNvSpPr>
          <p:nvPr>
            <p:ph type="sldNum" sz="quarter" idx="12"/>
          </p:nvPr>
        </p:nvSpPr>
        <p:spPr/>
        <p:txBody>
          <a:bodyPr/>
          <a:lstStyle/>
          <a:p>
            <a:fld id="{8249BD8D-7D46-471D-B6F7-4DE1E667EAC4}" type="slidenum">
              <a:rPr lang="en-US" smtClean="0"/>
              <a:pPr/>
              <a:t>24</a:t>
            </a:fld>
            <a:endParaRPr lang="en-US" dirty="0"/>
          </a:p>
        </p:txBody>
      </p:sp>
      <p:sp>
        <p:nvSpPr>
          <p:cNvPr id="9" name="Rectangle 8"/>
          <p:cNvSpPr/>
          <p:nvPr/>
        </p:nvSpPr>
        <p:spPr>
          <a:xfrm>
            <a:off x="258794" y="2108776"/>
            <a:ext cx="8534400"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Lucida Sans" pitchFamily="34" charset="0"/>
              </a:rPr>
              <a:t>Corporate Disclosure Warning Screen</a:t>
            </a:r>
            <a:endParaRPr lang="en-US" sz="3200" dirty="0">
              <a:ln/>
              <a:solidFill>
                <a:schemeClr val="accent3"/>
              </a:solidFill>
              <a:latin typeface="Lucida Sans" pitchFamily="34" charset="0"/>
            </a:endParaRPr>
          </a:p>
        </p:txBody>
      </p:sp>
      <p:pic>
        <p:nvPicPr>
          <p:cNvPr id="6" name="Picture 5" descr="PublicCorpDiscl.bmp"/>
          <p:cNvPicPr>
            <a:picLocks noChangeAspect="1"/>
          </p:cNvPicPr>
          <p:nvPr/>
        </p:nvPicPr>
        <p:blipFill>
          <a:blip r:embed="rId3" cstate="print"/>
          <a:stretch>
            <a:fillRect/>
          </a:stretch>
        </p:blipFill>
        <p:spPr>
          <a:xfrm>
            <a:off x="228602" y="2971800"/>
            <a:ext cx="8693151" cy="2819400"/>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90012" y="959756"/>
            <a:ext cx="8229600" cy="780288"/>
          </a:xfrm>
        </p:spPr>
        <p:txBody>
          <a:bodyPr>
            <a:normAutofit fontScale="90000"/>
          </a:bodyPr>
          <a:lstStyle/>
          <a:p>
            <a:r>
              <a:rPr lang="en-US" dirty="0"/>
              <a:t>Entry of Appearance</a:t>
            </a:r>
          </a:p>
        </p:txBody>
      </p:sp>
      <p:sp>
        <p:nvSpPr>
          <p:cNvPr id="5" name="Slide Number Placeholder 4"/>
          <p:cNvSpPr>
            <a:spLocks noGrp="1"/>
          </p:cNvSpPr>
          <p:nvPr>
            <p:ph type="sldNum" sz="quarter" idx="12"/>
          </p:nvPr>
        </p:nvSpPr>
        <p:spPr/>
        <p:txBody>
          <a:bodyPr/>
          <a:lstStyle/>
          <a:p>
            <a:fld id="{311D4F7B-918C-42AB-BEB2-F25C20B5ABF5}" type="slidenum">
              <a:rPr lang="en-US" smtClean="0"/>
              <a:pPr/>
              <a:t>25</a:t>
            </a:fld>
            <a:endParaRPr lang="en-US" dirty="0"/>
          </a:p>
        </p:txBody>
      </p:sp>
      <p:sp>
        <p:nvSpPr>
          <p:cNvPr id="6" name="Rectangle 5"/>
          <p:cNvSpPr/>
          <p:nvPr/>
        </p:nvSpPr>
        <p:spPr>
          <a:xfrm>
            <a:off x="2606887" y="1777425"/>
            <a:ext cx="4134466"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Lucida Sans" pitchFamily="34" charset="0"/>
              </a:rPr>
              <a:t>Upload PDF Screen</a:t>
            </a:r>
            <a:endParaRPr lang="en-US" sz="3200" dirty="0">
              <a:ln/>
              <a:solidFill>
                <a:schemeClr val="accent3"/>
              </a:solidFill>
              <a:latin typeface="Lucida Sans" pitchFamily="34" charset="0"/>
            </a:endParaRPr>
          </a:p>
        </p:txBody>
      </p:sp>
      <p:pic>
        <p:nvPicPr>
          <p:cNvPr id="7" name="Picture 6" descr="PublicAttachMain.bmp"/>
          <p:cNvPicPr>
            <a:picLocks noChangeAspect="1"/>
          </p:cNvPicPr>
          <p:nvPr/>
        </p:nvPicPr>
        <p:blipFill>
          <a:blip r:embed="rId3" cstate="print"/>
          <a:stretch>
            <a:fillRect/>
          </a:stretch>
        </p:blipFill>
        <p:spPr>
          <a:xfrm>
            <a:off x="381002" y="2362200"/>
            <a:ext cx="8447620" cy="4085715"/>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83121" y="706861"/>
            <a:ext cx="8229600" cy="856488"/>
          </a:xfrm>
        </p:spPr>
        <p:txBody>
          <a:bodyPr/>
          <a:lstStyle/>
          <a:p>
            <a:r>
              <a:rPr lang="en-US" dirty="0"/>
              <a:t>Entry of Appearance</a:t>
            </a:r>
          </a:p>
        </p:txBody>
      </p:sp>
      <p:sp>
        <p:nvSpPr>
          <p:cNvPr id="5" name="Slide Number Placeholder 4"/>
          <p:cNvSpPr>
            <a:spLocks noGrp="1"/>
          </p:cNvSpPr>
          <p:nvPr>
            <p:ph type="sldNum" sz="quarter" idx="12"/>
          </p:nvPr>
        </p:nvSpPr>
        <p:spPr/>
        <p:txBody>
          <a:bodyPr/>
          <a:lstStyle/>
          <a:p>
            <a:fld id="{8E64E8D9-AB70-4A89-AA9B-F4E35B67A652}" type="slidenum">
              <a:rPr lang="en-US" smtClean="0"/>
              <a:pPr/>
              <a:t>26</a:t>
            </a:fld>
            <a:endParaRPr lang="en-US" dirty="0"/>
          </a:p>
        </p:txBody>
      </p:sp>
      <p:sp>
        <p:nvSpPr>
          <p:cNvPr id="6" name="Rectangle 5"/>
          <p:cNvSpPr/>
          <p:nvPr/>
        </p:nvSpPr>
        <p:spPr>
          <a:xfrm>
            <a:off x="2957312" y="1524002"/>
            <a:ext cx="328121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Attach PDF Screen</a:t>
            </a:r>
            <a:endParaRPr lang="en-US" sz="3200" dirty="0">
              <a:ln/>
              <a:solidFill>
                <a:schemeClr val="accent3"/>
              </a:solidFill>
              <a:latin typeface="+mn-lt"/>
            </a:endParaRPr>
          </a:p>
        </p:txBody>
      </p:sp>
      <p:pic>
        <p:nvPicPr>
          <p:cNvPr id="7" name="Picture 6" descr="PublicAttachComplete.bmp"/>
          <p:cNvPicPr>
            <a:picLocks noChangeAspect="1"/>
          </p:cNvPicPr>
          <p:nvPr/>
        </p:nvPicPr>
        <p:blipFill>
          <a:blip r:embed="rId3" cstate="print"/>
          <a:stretch>
            <a:fillRect/>
          </a:stretch>
        </p:blipFill>
        <p:spPr>
          <a:xfrm>
            <a:off x="914400" y="2133602"/>
            <a:ext cx="7543800" cy="4298607"/>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7200" y="704088"/>
            <a:ext cx="8229600" cy="896112"/>
          </a:xfrm>
        </p:spPr>
        <p:txBody>
          <a:bodyPr/>
          <a:lstStyle/>
          <a:p>
            <a:r>
              <a:rPr lang="en-US" dirty="0"/>
              <a:t>Entry of Appearance</a:t>
            </a:r>
          </a:p>
        </p:txBody>
      </p:sp>
      <p:sp>
        <p:nvSpPr>
          <p:cNvPr id="5" name="Slide Number Placeholder 4"/>
          <p:cNvSpPr>
            <a:spLocks noGrp="1"/>
          </p:cNvSpPr>
          <p:nvPr>
            <p:ph type="sldNum" sz="quarter" idx="12"/>
          </p:nvPr>
        </p:nvSpPr>
        <p:spPr/>
        <p:txBody>
          <a:bodyPr/>
          <a:lstStyle/>
          <a:p>
            <a:fld id="{C081B7E5-C1D7-4D22-9DB3-DBFEF7D64D67}" type="slidenum">
              <a:rPr lang="en-US" smtClean="0"/>
              <a:pPr/>
              <a:t>27</a:t>
            </a:fld>
            <a:endParaRPr lang="en-US" dirty="0"/>
          </a:p>
        </p:txBody>
      </p:sp>
      <p:sp>
        <p:nvSpPr>
          <p:cNvPr id="7" name="Rectangle 6"/>
          <p:cNvSpPr/>
          <p:nvPr/>
        </p:nvSpPr>
        <p:spPr>
          <a:xfrm>
            <a:off x="3046111" y="1623589"/>
            <a:ext cx="302358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Final Text Screen</a:t>
            </a:r>
            <a:endParaRPr lang="en-US" sz="3200" dirty="0">
              <a:ln/>
              <a:solidFill>
                <a:schemeClr val="accent3"/>
              </a:solidFill>
              <a:latin typeface="+mn-lt"/>
            </a:endParaRPr>
          </a:p>
        </p:txBody>
      </p:sp>
      <p:pic>
        <p:nvPicPr>
          <p:cNvPr id="6" name="Picture 5" descr="PublicAppearFinalText.bmp"/>
          <p:cNvPicPr>
            <a:picLocks noChangeAspect="1"/>
          </p:cNvPicPr>
          <p:nvPr/>
        </p:nvPicPr>
        <p:blipFill>
          <a:blip r:embed="rId3" cstate="print"/>
          <a:stretch>
            <a:fillRect/>
          </a:stretch>
        </p:blipFill>
        <p:spPr>
          <a:xfrm>
            <a:off x="381001" y="2209800"/>
            <a:ext cx="8466667" cy="4104762"/>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5299" name="Rectangle 2"/>
          <p:cNvSpPr>
            <a:spLocks noGrp="1" noRot="1" noChangeArrowheads="1"/>
          </p:cNvSpPr>
          <p:nvPr>
            <p:ph type="title"/>
          </p:nvPr>
        </p:nvSpPr>
        <p:spPr>
          <a:xfrm>
            <a:off x="557767" y="704088"/>
            <a:ext cx="8229600" cy="667512"/>
          </a:xfrm>
        </p:spPr>
        <p:txBody>
          <a:bodyPr>
            <a:normAutofit fontScale="90000"/>
          </a:bodyPr>
          <a:lstStyle/>
          <a:p>
            <a:r>
              <a:rPr lang="en-US" dirty="0"/>
              <a:t>Entry of Appearance</a:t>
            </a:r>
          </a:p>
        </p:txBody>
      </p:sp>
      <p:sp>
        <p:nvSpPr>
          <p:cNvPr id="9" name="Slide Number Placeholder 8"/>
          <p:cNvSpPr>
            <a:spLocks noGrp="1"/>
          </p:cNvSpPr>
          <p:nvPr>
            <p:ph type="sldNum" sz="quarter" idx="12"/>
          </p:nvPr>
        </p:nvSpPr>
        <p:spPr/>
        <p:txBody>
          <a:bodyPr/>
          <a:lstStyle/>
          <a:p>
            <a:fld id="{D0A86CD6-A6F3-42D4-81B9-52D5868C631E}" type="slidenum">
              <a:rPr lang="en-US" smtClean="0"/>
              <a:pPr/>
              <a:t>28</a:t>
            </a:fld>
            <a:endParaRPr lang="en-US" dirty="0"/>
          </a:p>
        </p:txBody>
      </p:sp>
      <p:sp>
        <p:nvSpPr>
          <p:cNvPr id="6" name="Rectangle 5"/>
          <p:cNvSpPr/>
          <p:nvPr/>
        </p:nvSpPr>
        <p:spPr>
          <a:xfrm>
            <a:off x="7061810" y="1828800"/>
            <a:ext cx="1764376" cy="1142999"/>
          </a:xfrm>
          <a:prstGeom prst="rect">
            <a:avLst/>
          </a:prstGeom>
          <a:noFill/>
        </p:spPr>
        <p:txBody>
          <a:bodyPr vert="horz">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600" kern="10" dirty="0">
                <a:ln/>
                <a:solidFill>
                  <a:schemeClr val="accent3"/>
                </a:solidFill>
                <a:latin typeface="+mn-lt"/>
              </a:rPr>
              <a:t>NEF Screen</a:t>
            </a:r>
            <a:endParaRPr lang="en-US" sz="3600" dirty="0">
              <a:ln/>
              <a:solidFill>
                <a:schemeClr val="accent3"/>
              </a:solidFill>
              <a:latin typeface="+mn-lt"/>
            </a:endParaRPr>
          </a:p>
        </p:txBody>
      </p:sp>
      <p:pic>
        <p:nvPicPr>
          <p:cNvPr id="18" name="Picture 17" descr="PublicAppearNEF.bmp"/>
          <p:cNvPicPr>
            <a:picLocks noChangeAspect="1"/>
          </p:cNvPicPr>
          <p:nvPr/>
        </p:nvPicPr>
        <p:blipFill>
          <a:blip r:embed="rId3" cstate="print"/>
          <a:stretch>
            <a:fillRect/>
          </a:stretch>
        </p:blipFill>
        <p:spPr>
          <a:xfrm>
            <a:off x="304800" y="1500562"/>
            <a:ext cx="6888480" cy="4995486"/>
          </a:xfrm>
          <a:prstGeom prst="rect">
            <a:avLst/>
          </a:prstGeom>
          <a:ln w="19050">
            <a:solidFill>
              <a:schemeClr val="accent1"/>
            </a:solidFill>
          </a:ln>
          <a:scene3d>
            <a:camera prst="perspectiveContrastingRightFacing" fov="3600000">
              <a:rot lat="0" lon="21594000" rev="0"/>
            </a:camera>
            <a:lightRig rig="threePt" dir="t"/>
          </a:scene3d>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7587" name="Rectangle 2"/>
          <p:cNvSpPr>
            <a:spLocks noGrp="1" noRot="1" noChangeArrowheads="1"/>
          </p:cNvSpPr>
          <p:nvPr>
            <p:ph type="title"/>
          </p:nvPr>
        </p:nvSpPr>
        <p:spPr>
          <a:xfrm>
            <a:off x="342183" y="914400"/>
            <a:ext cx="8229600" cy="743712"/>
          </a:xfrm>
        </p:spPr>
        <p:txBody>
          <a:bodyPr>
            <a:normAutofit fontScale="90000"/>
          </a:bodyPr>
          <a:lstStyle/>
          <a:p>
            <a:r>
              <a:rPr lang="en-US" dirty="0"/>
              <a:t>CM/ECF: Civil Menu</a:t>
            </a:r>
          </a:p>
        </p:txBody>
      </p:sp>
      <p:sp>
        <p:nvSpPr>
          <p:cNvPr id="7" name="Slide Number Placeholder 6"/>
          <p:cNvSpPr>
            <a:spLocks noGrp="1"/>
          </p:cNvSpPr>
          <p:nvPr>
            <p:ph type="sldNum" sz="quarter" idx="12"/>
          </p:nvPr>
        </p:nvSpPr>
        <p:spPr/>
        <p:txBody>
          <a:bodyPr/>
          <a:lstStyle/>
          <a:p>
            <a:fld id="{CC60A422-8979-4C95-9055-C247BD5B8967}" type="slidenum">
              <a:rPr lang="en-US" smtClean="0"/>
              <a:pPr/>
              <a:t>29</a:t>
            </a:fld>
            <a:endParaRPr lang="en-US" dirty="0"/>
          </a:p>
        </p:txBody>
      </p:sp>
      <p:grpSp>
        <p:nvGrpSpPr>
          <p:cNvPr id="2" name="Group 1"/>
          <p:cNvGrpSpPr/>
          <p:nvPr/>
        </p:nvGrpSpPr>
        <p:grpSpPr>
          <a:xfrm>
            <a:off x="304802" y="1828800"/>
            <a:ext cx="8628572" cy="4729165"/>
            <a:chOff x="304802" y="1600200"/>
            <a:chExt cx="8628572" cy="4729165"/>
          </a:xfrm>
        </p:grpSpPr>
        <p:pic>
          <p:nvPicPr>
            <p:cNvPr id="8" name="Picture 7" descr="PublicCivilMenu.bmp"/>
            <p:cNvPicPr>
              <a:picLocks noChangeAspect="1"/>
            </p:cNvPicPr>
            <p:nvPr/>
          </p:nvPicPr>
          <p:blipFill>
            <a:blip r:embed="rId3" cstate="print"/>
            <a:stretch>
              <a:fillRect/>
            </a:stretch>
          </p:blipFill>
          <p:spPr>
            <a:xfrm>
              <a:off x="304802" y="1600202"/>
              <a:ext cx="8628572" cy="4657143"/>
            </a:xfrm>
            <a:prstGeom prst="rect">
              <a:avLst/>
            </a:prstGeom>
          </p:spPr>
        </p:pic>
        <p:sp>
          <p:nvSpPr>
            <p:cNvPr id="67589" name="Oval 7"/>
            <p:cNvSpPr>
              <a:spLocks noChangeArrowheads="1"/>
            </p:cNvSpPr>
            <p:nvPr/>
          </p:nvSpPr>
          <p:spPr bwMode="auto">
            <a:xfrm>
              <a:off x="1371600" y="1600200"/>
              <a:ext cx="990600" cy="457200"/>
            </a:xfrm>
            <a:prstGeom prst="ellipse">
              <a:avLst/>
            </a:prstGeom>
            <a:noFill/>
            <a:ln w="25400" algn="ctr">
              <a:solidFill>
                <a:srgbClr val="FFFF00"/>
              </a:solidFill>
              <a:round/>
              <a:headEnd/>
              <a:tailEnd/>
            </a:ln>
          </p:spPr>
          <p:txBody>
            <a:bodyPr wrap="none" anchor="ctr"/>
            <a:lstStyle/>
            <a:p>
              <a:endParaRPr lang="en-US" dirty="0"/>
            </a:p>
          </p:txBody>
        </p:sp>
        <p:pic>
          <p:nvPicPr>
            <p:cNvPr id="9" name="Picture 8" descr="MotionsMenu.jpg"/>
            <p:cNvPicPr>
              <a:picLocks noChangeAspect="1"/>
            </p:cNvPicPr>
            <p:nvPr/>
          </p:nvPicPr>
          <p:blipFill>
            <a:blip r:embed="rId4" cstate="print"/>
            <a:stretch>
              <a:fillRect/>
            </a:stretch>
          </p:blipFill>
          <p:spPr>
            <a:xfrm>
              <a:off x="3657602" y="5257802"/>
              <a:ext cx="3857625" cy="1071563"/>
            </a:xfrm>
            <a:prstGeom prst="rect">
              <a:avLst/>
            </a:prstGeom>
            <a:effectLst>
              <a:outerShdw blurRad="50800" dist="101600" dir="13500000" algn="br" rotWithShape="0">
                <a:prstClr val="black">
                  <a:alpha val="40000"/>
                </a:prstClr>
              </a:outerShdw>
            </a:effectLst>
          </p:spPr>
        </p:pic>
        <p:sp>
          <p:nvSpPr>
            <p:cNvPr id="67591" name="Line 5"/>
            <p:cNvSpPr>
              <a:spLocks noChangeShapeType="1"/>
            </p:cNvSpPr>
            <p:nvPr/>
          </p:nvSpPr>
          <p:spPr bwMode="auto">
            <a:xfrm>
              <a:off x="2590800" y="5486399"/>
              <a:ext cx="1295400" cy="307183"/>
            </a:xfrm>
            <a:prstGeom prst="line">
              <a:avLst/>
            </a:prstGeom>
            <a:noFill/>
            <a:ln w="38100">
              <a:solidFill>
                <a:srgbClr val="FFFF00"/>
              </a:solidFill>
              <a:round/>
              <a:headEnd/>
              <a:tailEnd type="arrow" w="med" len="med"/>
            </a:ln>
          </p:spPr>
          <p:txBody>
            <a:bodyPr/>
            <a:lstStyle/>
            <a:p>
              <a:endParaRPr lang="en-US" dirty="0"/>
            </a:p>
          </p:txBody>
        </p:sp>
      </p:gr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normAutofit/>
          </a:bodyPr>
          <a:lstStyle/>
          <a:p>
            <a:r>
              <a:rPr lang="en-US" dirty="0"/>
              <a:t>Getting Started &amp; Registration</a:t>
            </a:r>
          </a:p>
        </p:txBody>
      </p:sp>
      <p:sp>
        <p:nvSpPr>
          <p:cNvPr id="20484" name="Rectangle 3"/>
          <p:cNvSpPr>
            <a:spLocks noGrp="1" noRot="1" noChangeArrowheads="1"/>
          </p:cNvSpPr>
          <p:nvPr>
            <p:ph idx="1"/>
          </p:nvPr>
        </p:nvSpPr>
        <p:spPr/>
        <p:txBody>
          <a:bodyPr/>
          <a:lstStyle/>
          <a:p>
            <a:pPr>
              <a:spcBef>
                <a:spcPts val="1200"/>
              </a:spcBef>
            </a:pPr>
            <a:r>
              <a:rPr lang="en-US" sz="2800" dirty="0"/>
              <a:t>CM/ECF Information on Court Website</a:t>
            </a:r>
          </a:p>
          <a:p>
            <a:pPr lvl="1">
              <a:spcBef>
                <a:spcPts val="1200"/>
              </a:spcBef>
            </a:pPr>
            <a:r>
              <a:rPr lang="en-US" dirty="0"/>
              <a:t>Verify Technical Requirements</a:t>
            </a:r>
          </a:p>
          <a:p>
            <a:pPr lvl="1">
              <a:spcBef>
                <a:spcPts val="1200"/>
              </a:spcBef>
            </a:pPr>
            <a:r>
              <a:rPr lang="en-US" dirty="0"/>
              <a:t>Read Administrative Guide of Policies and Procedures</a:t>
            </a:r>
          </a:p>
          <a:p>
            <a:pPr>
              <a:spcBef>
                <a:spcPts val="1200"/>
              </a:spcBef>
            </a:pPr>
            <a:r>
              <a:rPr lang="en-US" sz="2800" dirty="0"/>
              <a:t>Verify PACER Registration (</a:t>
            </a:r>
            <a:r>
              <a:rPr lang="en-US" sz="2800" dirty="0">
                <a:hlinkClick r:id="rId3"/>
              </a:rPr>
              <a:t>www.pacer.uscourts.gov</a:t>
            </a:r>
            <a:r>
              <a:rPr lang="en-US" sz="2800" dirty="0"/>
              <a:t>)</a:t>
            </a:r>
          </a:p>
          <a:p>
            <a:pPr>
              <a:spcBef>
                <a:spcPts val="1200"/>
              </a:spcBef>
            </a:pPr>
            <a:r>
              <a:rPr lang="en-US" sz="2800" dirty="0"/>
              <a:t>You must be admitted to the bar of this Court &amp; in good standing or admitted Pro </a:t>
            </a:r>
            <a:r>
              <a:rPr lang="en-US" sz="2800" dirty="0" err="1"/>
              <a:t>Hac</a:t>
            </a:r>
            <a:r>
              <a:rPr lang="en-US" sz="2800" dirty="0"/>
              <a:t> Vice</a:t>
            </a:r>
          </a:p>
          <a:p>
            <a:pPr>
              <a:spcBef>
                <a:spcPts val="1200"/>
              </a:spcBef>
            </a:pPr>
            <a:r>
              <a:rPr lang="en-US" sz="2800" dirty="0"/>
              <a:t>Completed and signed CM/ECF Registration Form</a:t>
            </a:r>
          </a:p>
          <a:p>
            <a:endParaRPr lang="en-US" dirty="0"/>
          </a:p>
          <a:p>
            <a:endParaRPr lang="en-US" dirty="0"/>
          </a:p>
        </p:txBody>
      </p:sp>
      <p:sp>
        <p:nvSpPr>
          <p:cNvPr id="4" name="Slide Number Placeholder 3"/>
          <p:cNvSpPr>
            <a:spLocks noGrp="1"/>
          </p:cNvSpPr>
          <p:nvPr>
            <p:ph type="sldNum" sz="quarter" idx="12"/>
          </p:nvPr>
        </p:nvSpPr>
        <p:spPr/>
        <p:txBody>
          <a:bodyPr/>
          <a:lstStyle/>
          <a:p>
            <a:fld id="{D6637D7B-FBEF-4F26-8698-7EE7FF3559EA}" type="slidenum">
              <a:rPr lang="en-US" smtClean="0"/>
              <a:pPr/>
              <a:t>3</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52" y="2438400"/>
            <a:ext cx="8534400" cy="3526397"/>
          </a:xfrm>
          <a:prstGeom prst="rect">
            <a:avLst/>
          </a:prstGeom>
        </p:spPr>
      </p:pic>
      <p:sp>
        <p:nvSpPr>
          <p:cNvPr id="68610" name="Rectangle 2"/>
          <p:cNvSpPr>
            <a:spLocks noGrp="1" noRot="1" noChangeArrowheads="1"/>
          </p:cNvSpPr>
          <p:nvPr>
            <p:ph type="title"/>
          </p:nvPr>
        </p:nvSpPr>
        <p:spPr>
          <a:xfrm>
            <a:off x="290426" y="838200"/>
            <a:ext cx="8381997"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05098E8E-E82B-4A6B-9679-F32D1D98FD4D}" type="slidenum">
              <a:rPr lang="en-US" smtClean="0"/>
              <a:pPr/>
              <a:t>30</a:t>
            </a:fld>
            <a:endParaRPr lang="en-US" dirty="0"/>
          </a:p>
        </p:txBody>
      </p:sp>
      <p:sp>
        <p:nvSpPr>
          <p:cNvPr id="6" name="Rectangle 5"/>
          <p:cNvSpPr/>
          <p:nvPr/>
        </p:nvSpPr>
        <p:spPr>
          <a:xfrm>
            <a:off x="3069986" y="1701225"/>
            <a:ext cx="2902333"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Motions Screen</a:t>
            </a:r>
            <a:endParaRPr lang="en-US" sz="3200" dirty="0">
              <a:ln/>
              <a:solidFill>
                <a:schemeClr val="accent3"/>
              </a:solidFill>
              <a:latin typeface="+mn-lt"/>
            </a:endParaRPr>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9635" name="Rectangle 2"/>
          <p:cNvSpPr>
            <a:spLocks noGrp="1" noRot="1" noChangeArrowheads="1"/>
          </p:cNvSpPr>
          <p:nvPr>
            <p:ph type="title"/>
          </p:nvPr>
        </p:nvSpPr>
        <p:spPr/>
        <p:txBody>
          <a:bodyPr/>
          <a:lstStyle/>
          <a:p>
            <a:r>
              <a:rPr lang="en-US" dirty="0"/>
              <a:t>Motion In Limine</a:t>
            </a:r>
          </a:p>
        </p:txBody>
      </p:sp>
      <p:sp>
        <p:nvSpPr>
          <p:cNvPr id="7" name="Slide Number Placeholder 6"/>
          <p:cNvSpPr>
            <a:spLocks noGrp="1"/>
          </p:cNvSpPr>
          <p:nvPr>
            <p:ph type="sldNum" sz="quarter" idx="12"/>
          </p:nvPr>
        </p:nvSpPr>
        <p:spPr/>
        <p:txBody>
          <a:bodyPr/>
          <a:lstStyle/>
          <a:p>
            <a:fld id="{BE882D35-1AF5-4C3D-AB4D-7EA5C299915B}" type="slidenum">
              <a:rPr lang="en-US" smtClean="0"/>
              <a:pPr/>
              <a:t>31</a:t>
            </a:fld>
            <a:endParaRPr lang="en-US" dirty="0"/>
          </a:p>
        </p:txBody>
      </p:sp>
      <p:grpSp>
        <p:nvGrpSpPr>
          <p:cNvPr id="2" name="Group 1"/>
          <p:cNvGrpSpPr/>
          <p:nvPr/>
        </p:nvGrpSpPr>
        <p:grpSpPr>
          <a:xfrm>
            <a:off x="18691" y="2133600"/>
            <a:ext cx="8686800" cy="4128375"/>
            <a:chOff x="228600" y="1600200"/>
            <a:chExt cx="8686800" cy="4128375"/>
          </a:xfrm>
        </p:grpSpPr>
        <p:sp>
          <p:nvSpPr>
            <p:cNvPr id="8" name="Rectangle 7"/>
            <p:cNvSpPr/>
            <p:nvPr/>
          </p:nvSpPr>
          <p:spPr>
            <a:xfrm>
              <a:off x="228600" y="1600200"/>
              <a:ext cx="1981200" cy="138499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kern="10" dirty="0">
                  <a:ln/>
                  <a:solidFill>
                    <a:schemeClr val="accent3"/>
                  </a:solidFill>
                  <a:latin typeface="+mn-lt"/>
                </a:rPr>
                <a:t>Case Number Screen</a:t>
              </a:r>
              <a:endParaRPr lang="en-US" sz="2800" dirty="0">
                <a:ln/>
                <a:solidFill>
                  <a:schemeClr val="accent3"/>
                </a:solidFill>
                <a:latin typeface="+mn-lt"/>
              </a:endParaRPr>
            </a:p>
          </p:txBody>
        </p:sp>
        <p:sp>
          <p:nvSpPr>
            <p:cNvPr id="9" name="Rectangle 8"/>
            <p:cNvSpPr/>
            <p:nvPr/>
          </p:nvSpPr>
          <p:spPr>
            <a:xfrm>
              <a:off x="228600" y="3810000"/>
              <a:ext cx="1828800" cy="954107"/>
            </a:xfrm>
            <a:prstGeom prst="rect">
              <a:avLst/>
            </a:prstGeom>
            <a:noFill/>
            <a:effectLst>
              <a:outerShdw blurRad="152400" dist="317500" dir="5400000" sx="90000" sy="-19000" rotWithShape="0">
                <a:prstClr val="black">
                  <a:alpha val="15000"/>
                </a:prstClr>
              </a:outerShdw>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kern="10" dirty="0">
                  <a:ln/>
                  <a:solidFill>
                    <a:schemeClr val="accent3"/>
                  </a:solidFill>
                  <a:latin typeface="+mn-lt"/>
                </a:rPr>
                <a:t>Case Style Screen</a:t>
              </a:r>
              <a:endParaRPr lang="en-US" sz="2800" dirty="0">
                <a:ln/>
                <a:solidFill>
                  <a:schemeClr val="accent3"/>
                </a:solidFill>
                <a:latin typeface="+mn-lt"/>
              </a:endParaRPr>
            </a:p>
          </p:txBody>
        </p:sp>
        <p:pic>
          <p:nvPicPr>
            <p:cNvPr id="12" name="Picture 11" descr="PublicMotionCaseSelect.bmp"/>
            <p:cNvPicPr>
              <a:picLocks noChangeAspect="1"/>
            </p:cNvPicPr>
            <p:nvPr/>
          </p:nvPicPr>
          <p:blipFill>
            <a:blip r:embed="rId3" cstate="print"/>
            <a:stretch>
              <a:fillRect/>
            </a:stretch>
          </p:blipFill>
          <p:spPr>
            <a:xfrm>
              <a:off x="2057400" y="1676402"/>
              <a:ext cx="6858000" cy="1681715"/>
            </a:xfrm>
            <a:prstGeom prst="rect">
              <a:avLst/>
            </a:prstGeom>
          </p:spPr>
        </p:pic>
        <p:pic>
          <p:nvPicPr>
            <p:cNvPr id="13" name="Picture 12" descr="PublicMotionCaseConfirm.bmp"/>
            <p:cNvPicPr>
              <a:picLocks noChangeAspect="1"/>
            </p:cNvPicPr>
            <p:nvPr/>
          </p:nvPicPr>
          <p:blipFill>
            <a:blip r:embed="rId4" cstate="print"/>
            <a:stretch>
              <a:fillRect/>
            </a:stretch>
          </p:blipFill>
          <p:spPr>
            <a:xfrm>
              <a:off x="2057400" y="3733802"/>
              <a:ext cx="6858000" cy="1994773"/>
            </a:xfrm>
            <a:prstGeom prst="rect">
              <a:avLst/>
            </a:prstGeom>
          </p:spPr>
        </p:pic>
      </p:gr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457200" y="704088"/>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6E2A38F8-BBD2-42BA-A5BF-646B9FFAC23F}" type="slidenum">
              <a:rPr lang="en-US" smtClean="0"/>
              <a:pPr/>
              <a:t>32</a:t>
            </a:fld>
            <a:endParaRPr lang="en-US" dirty="0"/>
          </a:p>
        </p:txBody>
      </p:sp>
      <p:sp>
        <p:nvSpPr>
          <p:cNvPr id="6" name="Rectangle 5"/>
          <p:cNvSpPr/>
          <p:nvPr/>
        </p:nvSpPr>
        <p:spPr>
          <a:xfrm>
            <a:off x="2950579" y="1524002"/>
            <a:ext cx="3277051"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Select Filer Screen</a:t>
            </a:r>
            <a:endParaRPr lang="en-US" sz="3200" dirty="0">
              <a:ln/>
              <a:solidFill>
                <a:schemeClr val="accent3"/>
              </a:solidFill>
              <a:latin typeface="+mn-lt"/>
            </a:endParaRPr>
          </a:p>
        </p:txBody>
      </p:sp>
      <p:pic>
        <p:nvPicPr>
          <p:cNvPr id="7" name="Picture 6" descr="PublicMotionFilerSelect.bmp"/>
          <p:cNvPicPr>
            <a:picLocks noChangeAspect="1"/>
          </p:cNvPicPr>
          <p:nvPr/>
        </p:nvPicPr>
        <p:blipFill>
          <a:blip r:embed="rId3" cstate="print"/>
          <a:stretch>
            <a:fillRect/>
          </a:stretch>
        </p:blipFill>
        <p:spPr>
          <a:xfrm>
            <a:off x="381003" y="2057402"/>
            <a:ext cx="8380943" cy="4407545"/>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57200" y="704088"/>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D00263D5-11A8-46B0-AE3F-A011A8673EFC}" type="slidenum">
              <a:rPr lang="en-US" smtClean="0"/>
              <a:pPr/>
              <a:t>33</a:t>
            </a:fld>
            <a:endParaRPr lang="en-US" dirty="0"/>
          </a:p>
        </p:txBody>
      </p:sp>
      <p:sp>
        <p:nvSpPr>
          <p:cNvPr id="6" name="Rectangle 5"/>
          <p:cNvSpPr/>
          <p:nvPr/>
        </p:nvSpPr>
        <p:spPr>
          <a:xfrm>
            <a:off x="2951263" y="1701225"/>
            <a:ext cx="328121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Attach PDF Screen</a:t>
            </a:r>
            <a:endParaRPr lang="en-US" sz="3200" dirty="0">
              <a:ln/>
              <a:solidFill>
                <a:schemeClr val="accent3"/>
              </a:solidFill>
              <a:latin typeface="+mn-lt"/>
            </a:endParaRPr>
          </a:p>
        </p:txBody>
      </p:sp>
      <p:pic>
        <p:nvPicPr>
          <p:cNvPr id="7" name="Picture 6" descr="PublicMotionAttachMain.bmp"/>
          <p:cNvPicPr>
            <a:picLocks noChangeAspect="1"/>
          </p:cNvPicPr>
          <p:nvPr/>
        </p:nvPicPr>
        <p:blipFill>
          <a:blip r:embed="rId3" cstate="print"/>
          <a:stretch>
            <a:fillRect/>
          </a:stretch>
        </p:blipFill>
        <p:spPr>
          <a:xfrm>
            <a:off x="368062" y="2286000"/>
            <a:ext cx="8447620" cy="4085715"/>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PublicMotionAttachComplete.bmp"/>
          <p:cNvPicPr>
            <a:picLocks noChangeAspect="1"/>
          </p:cNvPicPr>
          <p:nvPr/>
        </p:nvPicPr>
        <p:blipFill>
          <a:blip r:embed="rId3" cstate="print"/>
          <a:stretch>
            <a:fillRect/>
          </a:stretch>
        </p:blipFill>
        <p:spPr>
          <a:xfrm>
            <a:off x="381001" y="2133600"/>
            <a:ext cx="8466667" cy="4200000"/>
          </a:xfrm>
          <a:prstGeom prst="rect">
            <a:avLst/>
          </a:prstGeom>
        </p:spPr>
      </p:pic>
      <p:sp>
        <p:nvSpPr>
          <p:cNvPr id="74754" name="Rectangle 2"/>
          <p:cNvSpPr>
            <a:spLocks noGrp="1" noRot="1" noChangeArrowheads="1"/>
          </p:cNvSpPr>
          <p:nvPr>
            <p:ph type="title"/>
          </p:nvPr>
        </p:nvSpPr>
        <p:spPr>
          <a:xfrm>
            <a:off x="457200" y="704088"/>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FAFE7D0E-EABC-4897-A19F-D617404F5585}" type="slidenum">
              <a:rPr lang="en-US" smtClean="0"/>
              <a:pPr/>
              <a:t>34</a:t>
            </a:fld>
            <a:endParaRPr lang="en-US" dirty="0"/>
          </a:p>
        </p:txBody>
      </p:sp>
      <p:sp>
        <p:nvSpPr>
          <p:cNvPr id="6" name="Rectangle 5"/>
          <p:cNvSpPr/>
          <p:nvPr/>
        </p:nvSpPr>
        <p:spPr>
          <a:xfrm>
            <a:off x="2881112" y="1524002"/>
            <a:ext cx="328121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Attach PDF Screen</a:t>
            </a:r>
            <a:endParaRPr lang="en-US" sz="3200" dirty="0">
              <a:ln/>
              <a:solidFill>
                <a:schemeClr val="accent3"/>
              </a:solidFill>
              <a:latin typeface="+mn-lt"/>
            </a:endParaRPr>
          </a:p>
        </p:txBody>
      </p:sp>
      <p:cxnSp>
        <p:nvCxnSpPr>
          <p:cNvPr id="9" name="Straight Arrow Connector 8"/>
          <p:cNvCxnSpPr/>
          <p:nvPr/>
        </p:nvCxnSpPr>
        <p:spPr>
          <a:xfrm flipV="1">
            <a:off x="2209800" y="5715000"/>
            <a:ext cx="914400" cy="457200"/>
          </a:xfrm>
          <a:prstGeom prst="straightConnector1">
            <a:avLst/>
          </a:prstGeom>
          <a:ln w="38100">
            <a:solidFill>
              <a:schemeClr val="tx2"/>
            </a:solidFill>
            <a:tailEnd type="arrow"/>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838200"/>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3E7CFFB0-C7A2-48E8-AA21-EFAD282E7910}" type="slidenum">
              <a:rPr lang="en-US" smtClean="0"/>
              <a:pPr/>
              <a:t>35</a:t>
            </a:fld>
            <a:endParaRPr lang="en-US" dirty="0"/>
          </a:p>
        </p:txBody>
      </p:sp>
      <p:sp>
        <p:nvSpPr>
          <p:cNvPr id="6" name="Rectangle 5"/>
          <p:cNvSpPr/>
          <p:nvPr/>
        </p:nvSpPr>
        <p:spPr>
          <a:xfrm>
            <a:off x="533400" y="1524002"/>
            <a:ext cx="8153400"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Attachments Screen</a:t>
            </a:r>
            <a:endParaRPr lang="en-US" sz="3200" dirty="0">
              <a:ln/>
              <a:solidFill>
                <a:schemeClr val="accent3"/>
              </a:solidFill>
              <a:latin typeface="+mn-lt"/>
            </a:endParaRPr>
          </a:p>
        </p:txBody>
      </p:sp>
      <p:pic>
        <p:nvPicPr>
          <p:cNvPr id="7" name="Picture 6" descr="PublicMotionAttachAttach1.bmp"/>
          <p:cNvPicPr>
            <a:picLocks noChangeAspect="1"/>
          </p:cNvPicPr>
          <p:nvPr/>
        </p:nvPicPr>
        <p:blipFill>
          <a:blip r:embed="rId3" cstate="print"/>
          <a:stretch>
            <a:fillRect/>
          </a:stretch>
        </p:blipFill>
        <p:spPr>
          <a:xfrm>
            <a:off x="723900" y="2133219"/>
            <a:ext cx="7772400" cy="4310228"/>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741469"/>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0E8D2AB7-85E7-41E9-90DD-04E2E583A860}" type="slidenum">
              <a:rPr lang="en-US" smtClean="0"/>
              <a:pPr/>
              <a:t>36</a:t>
            </a:fld>
            <a:endParaRPr lang="en-US" dirty="0"/>
          </a:p>
        </p:txBody>
      </p:sp>
      <p:sp>
        <p:nvSpPr>
          <p:cNvPr id="7" name="Rectangle 6"/>
          <p:cNvSpPr/>
          <p:nvPr/>
        </p:nvSpPr>
        <p:spPr>
          <a:xfrm>
            <a:off x="533400" y="1524002"/>
            <a:ext cx="8153400"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Attachments Screen</a:t>
            </a:r>
            <a:endParaRPr lang="en-US" sz="3200" dirty="0">
              <a:ln/>
              <a:solidFill>
                <a:schemeClr val="accent3"/>
              </a:solidFill>
              <a:latin typeface="+mn-lt"/>
            </a:endParaRPr>
          </a:p>
        </p:txBody>
      </p:sp>
      <p:pic>
        <p:nvPicPr>
          <p:cNvPr id="8" name="Picture 7" descr="PublicMotionAttachAttach1Category.bmp"/>
          <p:cNvPicPr>
            <a:picLocks noChangeAspect="1"/>
          </p:cNvPicPr>
          <p:nvPr/>
        </p:nvPicPr>
        <p:blipFill>
          <a:blip r:embed="rId3" cstate="print"/>
          <a:stretch>
            <a:fillRect/>
          </a:stretch>
        </p:blipFill>
        <p:spPr>
          <a:xfrm>
            <a:off x="1066801" y="2057402"/>
            <a:ext cx="7124171" cy="4364357"/>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704088"/>
            <a:ext cx="8229600" cy="8199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736FF745-B507-4F3B-ABE3-888D4316FB8B}" type="slidenum">
              <a:rPr lang="en-US" smtClean="0"/>
              <a:pPr/>
              <a:t>37</a:t>
            </a:fld>
            <a:endParaRPr lang="en-US" dirty="0"/>
          </a:p>
        </p:txBody>
      </p:sp>
      <p:sp>
        <p:nvSpPr>
          <p:cNvPr id="6" name="Rectangle 5"/>
          <p:cNvSpPr/>
          <p:nvPr/>
        </p:nvSpPr>
        <p:spPr>
          <a:xfrm>
            <a:off x="1559320" y="1524002"/>
            <a:ext cx="606185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Response/Reply Deadlines Screen</a:t>
            </a:r>
            <a:endParaRPr lang="en-US" sz="3200" dirty="0">
              <a:ln/>
              <a:solidFill>
                <a:schemeClr val="accent3"/>
              </a:solidFill>
              <a:latin typeface="+mn-lt"/>
            </a:endParaRPr>
          </a:p>
        </p:txBody>
      </p:sp>
      <p:pic>
        <p:nvPicPr>
          <p:cNvPr id="7" name="Picture 6" descr="PublicMotionDeadlines.bmp"/>
          <p:cNvPicPr>
            <a:picLocks noChangeAspect="1"/>
          </p:cNvPicPr>
          <p:nvPr/>
        </p:nvPicPr>
        <p:blipFill>
          <a:blip r:embed="rId3" cstate="print"/>
          <a:stretch>
            <a:fillRect/>
          </a:stretch>
        </p:blipFill>
        <p:spPr>
          <a:xfrm>
            <a:off x="228601" y="2209802"/>
            <a:ext cx="8647883" cy="3838105"/>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 name="Picture 9" descr="PublicMotionTextBox.bmp"/>
          <p:cNvPicPr>
            <a:picLocks noChangeAspect="1"/>
          </p:cNvPicPr>
          <p:nvPr/>
        </p:nvPicPr>
        <p:blipFill>
          <a:blip r:embed="rId3" cstate="print"/>
          <a:stretch>
            <a:fillRect/>
          </a:stretch>
        </p:blipFill>
        <p:spPr>
          <a:xfrm>
            <a:off x="196972" y="2438400"/>
            <a:ext cx="8566029" cy="3064114"/>
          </a:xfrm>
          <a:prstGeom prst="rect">
            <a:avLst/>
          </a:prstGeom>
        </p:spPr>
      </p:pic>
      <p:sp>
        <p:nvSpPr>
          <p:cNvPr id="81923" name="Rectangle 2"/>
          <p:cNvSpPr>
            <a:spLocks noGrp="1" noRot="1" noChangeArrowheads="1"/>
          </p:cNvSpPr>
          <p:nvPr>
            <p:ph type="title"/>
          </p:nvPr>
        </p:nvSpPr>
        <p:spPr/>
        <p:txBody>
          <a:bodyPr/>
          <a:lstStyle/>
          <a:p>
            <a:r>
              <a:rPr lang="en-US" dirty="0"/>
              <a:t>Motion In Limine</a:t>
            </a:r>
          </a:p>
        </p:txBody>
      </p:sp>
      <p:sp>
        <p:nvSpPr>
          <p:cNvPr id="7" name="Slide Number Placeholder 6"/>
          <p:cNvSpPr>
            <a:spLocks noGrp="1"/>
          </p:cNvSpPr>
          <p:nvPr>
            <p:ph type="sldNum" sz="quarter" idx="12"/>
          </p:nvPr>
        </p:nvSpPr>
        <p:spPr/>
        <p:txBody>
          <a:bodyPr/>
          <a:lstStyle/>
          <a:p>
            <a:fld id="{A6527AF6-4F32-4F5B-ACA6-8891B0A79302}" type="slidenum">
              <a:rPr lang="en-US" smtClean="0"/>
              <a:pPr/>
              <a:t>38</a:t>
            </a:fld>
            <a:endParaRPr lang="en-US" dirty="0"/>
          </a:p>
        </p:txBody>
      </p:sp>
      <p:sp>
        <p:nvSpPr>
          <p:cNvPr id="8" name="Rectangle 7"/>
          <p:cNvSpPr/>
          <p:nvPr/>
        </p:nvSpPr>
        <p:spPr>
          <a:xfrm>
            <a:off x="2761214" y="1841212"/>
            <a:ext cx="343754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Modify Text Screen</a:t>
            </a:r>
            <a:endParaRPr lang="en-US" sz="3200" dirty="0">
              <a:ln/>
              <a:solidFill>
                <a:schemeClr val="accent3"/>
              </a:solidFill>
              <a:latin typeface="+mn-lt"/>
            </a:endParaRPr>
          </a:p>
        </p:txBody>
      </p:sp>
      <p:sp>
        <p:nvSpPr>
          <p:cNvPr id="81927" name="Line 7"/>
          <p:cNvSpPr>
            <a:spLocks noChangeShapeType="1"/>
          </p:cNvSpPr>
          <p:nvPr/>
        </p:nvSpPr>
        <p:spPr bwMode="auto">
          <a:xfrm flipV="1">
            <a:off x="1295400" y="2133600"/>
            <a:ext cx="5715000" cy="2209800"/>
          </a:xfrm>
          <a:prstGeom prst="line">
            <a:avLst/>
          </a:prstGeom>
          <a:noFill/>
          <a:ln w="38100">
            <a:solidFill>
              <a:srgbClr val="FFC000"/>
            </a:solidFill>
            <a:round/>
            <a:headEnd/>
            <a:tailEnd type="arrow" w="med" len="med"/>
          </a:ln>
        </p:spPr>
        <p:txBody>
          <a:bodyPr/>
          <a:lstStyle/>
          <a:p>
            <a:endParaRPr lang="en-US" dirty="0"/>
          </a:p>
        </p:txBody>
      </p:sp>
      <p:pic>
        <p:nvPicPr>
          <p:cNvPr id="9" name="Picture 8" descr="PublicMotionTextBoxList.bmp"/>
          <p:cNvPicPr>
            <a:picLocks noChangeAspect="1"/>
          </p:cNvPicPr>
          <p:nvPr/>
        </p:nvPicPr>
        <p:blipFill>
          <a:blip r:embed="rId4" cstate="print"/>
          <a:stretch>
            <a:fillRect/>
          </a:stretch>
        </p:blipFill>
        <p:spPr>
          <a:xfrm>
            <a:off x="7086602" y="1524001"/>
            <a:ext cx="1009524" cy="4495238"/>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457200" y="704088"/>
            <a:ext cx="8229600" cy="896114"/>
          </a:xfrm>
        </p:spPr>
        <p:txBody>
          <a:bodyPr/>
          <a:lstStyle/>
          <a:p>
            <a:r>
              <a:rPr lang="en-US" dirty="0"/>
              <a:t>Motion In Limine</a:t>
            </a:r>
          </a:p>
        </p:txBody>
      </p:sp>
      <p:sp>
        <p:nvSpPr>
          <p:cNvPr id="5" name="Slide Number Placeholder 4"/>
          <p:cNvSpPr>
            <a:spLocks noGrp="1"/>
          </p:cNvSpPr>
          <p:nvPr>
            <p:ph type="sldNum" sz="quarter" idx="12"/>
          </p:nvPr>
        </p:nvSpPr>
        <p:spPr/>
        <p:txBody>
          <a:bodyPr/>
          <a:lstStyle/>
          <a:p>
            <a:fld id="{61940B0E-E899-4970-AB6E-88D2FF4311CC}" type="slidenum">
              <a:rPr lang="en-US" smtClean="0"/>
              <a:pPr/>
              <a:t>39</a:t>
            </a:fld>
            <a:endParaRPr lang="en-US" dirty="0"/>
          </a:p>
        </p:txBody>
      </p:sp>
      <p:sp>
        <p:nvSpPr>
          <p:cNvPr id="7" name="Rectangle 6"/>
          <p:cNvSpPr/>
          <p:nvPr/>
        </p:nvSpPr>
        <p:spPr>
          <a:xfrm>
            <a:off x="304803" y="1600202"/>
            <a:ext cx="8610599"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Final Text Screen</a:t>
            </a:r>
            <a:endParaRPr lang="en-US" sz="3200" dirty="0">
              <a:ln/>
              <a:solidFill>
                <a:schemeClr val="accent3"/>
              </a:solidFill>
              <a:latin typeface="+mn-lt"/>
            </a:endParaRPr>
          </a:p>
        </p:txBody>
      </p:sp>
      <p:pic>
        <p:nvPicPr>
          <p:cNvPr id="6" name="Picture 5" descr="PublicMotionFinalText.bmp"/>
          <p:cNvPicPr>
            <a:picLocks noChangeAspect="1"/>
          </p:cNvPicPr>
          <p:nvPr/>
        </p:nvPicPr>
        <p:blipFill>
          <a:blip r:embed="rId3" cstate="print"/>
          <a:stretch>
            <a:fillRect/>
          </a:stretch>
        </p:blipFill>
        <p:spPr>
          <a:xfrm>
            <a:off x="457201" y="2133601"/>
            <a:ext cx="8085667" cy="4274762"/>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522242" name="Rectangle 2"/>
          <p:cNvSpPr>
            <a:spLocks noGrp="1" noRot="1" noChangeArrowheads="1"/>
          </p:cNvSpPr>
          <p:nvPr>
            <p:ph type="title"/>
          </p:nvPr>
        </p:nvSpPr>
        <p:spPr/>
        <p:txBody>
          <a:bodyPr/>
          <a:lstStyle/>
          <a:p>
            <a:r>
              <a:rPr lang="en-US" dirty="0"/>
              <a:t>Updates to Personal Info.</a:t>
            </a:r>
          </a:p>
        </p:txBody>
      </p:sp>
      <p:sp>
        <p:nvSpPr>
          <p:cNvPr id="23556" name="Rectangle 3"/>
          <p:cNvSpPr>
            <a:spLocks noGrp="1" noRot="1" noChangeArrowheads="1"/>
          </p:cNvSpPr>
          <p:nvPr>
            <p:ph idx="1"/>
          </p:nvPr>
        </p:nvSpPr>
        <p:spPr/>
        <p:txBody>
          <a:bodyPr>
            <a:normAutofit/>
          </a:bodyPr>
          <a:lstStyle/>
          <a:p>
            <a:r>
              <a:rPr lang="en-US" dirty="0"/>
              <a:t>Most personal information can be updated by filer through CM/ECF Utilities</a:t>
            </a:r>
          </a:p>
          <a:p>
            <a:r>
              <a:rPr lang="en-US" dirty="0"/>
              <a:t>CM/ECF Attorney Information Update form</a:t>
            </a:r>
          </a:p>
          <a:p>
            <a:r>
              <a:rPr lang="en-US" dirty="0"/>
              <a:t>Registered CM/ECF users receive notice via email and waive conventional service of documents </a:t>
            </a:r>
            <a:r>
              <a:rPr lang="en-US" dirty="0">
                <a:sym typeface="Wingdings" pitchFamily="2" charset="2"/>
              </a:rPr>
              <a:t> current email address is imperative</a:t>
            </a:r>
          </a:p>
          <a:p>
            <a:endParaRPr lang="en-US" dirty="0"/>
          </a:p>
          <a:p>
            <a:endParaRPr lang="en-US" dirty="0"/>
          </a:p>
        </p:txBody>
      </p:sp>
      <p:sp>
        <p:nvSpPr>
          <p:cNvPr id="4" name="Slide Number Placeholder 3"/>
          <p:cNvSpPr>
            <a:spLocks noGrp="1"/>
          </p:cNvSpPr>
          <p:nvPr>
            <p:ph type="sldNum" sz="quarter" idx="12"/>
          </p:nvPr>
        </p:nvSpPr>
        <p:spPr/>
        <p:txBody>
          <a:bodyPr/>
          <a:lstStyle/>
          <a:p>
            <a:fld id="{08DB07BA-3890-4A78-912B-41DC162DB845}" type="slidenum">
              <a:rPr lang="en-US" smtClean="0"/>
              <a:pPr/>
              <a:t>4</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4994" name="Rectangle 3"/>
          <p:cNvSpPr>
            <a:spLocks noGrp="1" noRot="1" noChangeArrowheads="1"/>
          </p:cNvSpPr>
          <p:nvPr>
            <p:ph type="title"/>
          </p:nvPr>
        </p:nvSpPr>
        <p:spPr>
          <a:xfrm>
            <a:off x="411162" y="881313"/>
            <a:ext cx="8229600" cy="743712"/>
          </a:xfrm>
        </p:spPr>
        <p:txBody>
          <a:bodyPr>
            <a:normAutofit fontScale="90000"/>
          </a:bodyPr>
          <a:lstStyle/>
          <a:p>
            <a:r>
              <a:rPr lang="en-US" dirty="0"/>
              <a:t>E-Filing in Criminal Cases</a:t>
            </a:r>
          </a:p>
        </p:txBody>
      </p:sp>
      <p:sp>
        <p:nvSpPr>
          <p:cNvPr id="6" name="Slide Number Placeholder 5"/>
          <p:cNvSpPr>
            <a:spLocks noGrp="1"/>
          </p:cNvSpPr>
          <p:nvPr>
            <p:ph type="sldNum" sz="quarter" idx="12"/>
          </p:nvPr>
        </p:nvSpPr>
        <p:spPr/>
        <p:txBody>
          <a:bodyPr/>
          <a:lstStyle/>
          <a:p>
            <a:fld id="{2EEA5CF1-1572-4FF2-A5AF-642F6AD9BF0C}" type="slidenum">
              <a:rPr lang="en-US" smtClean="0"/>
              <a:pPr/>
              <a:t>40</a:t>
            </a:fld>
            <a:endParaRPr lang="en-US" dirty="0"/>
          </a:p>
        </p:txBody>
      </p:sp>
      <p:pic>
        <p:nvPicPr>
          <p:cNvPr id="93188" name="Picture 4" descr="CriminalDftSelect.jpg"/>
          <p:cNvPicPr>
            <a:picLocks noChangeAspect="1"/>
          </p:cNvPicPr>
          <p:nvPr/>
        </p:nvPicPr>
        <p:blipFill>
          <a:blip r:embed="rId3" cstate="print"/>
          <a:srcRect/>
          <a:stretch>
            <a:fillRect/>
          </a:stretch>
        </p:blipFill>
        <p:spPr bwMode="auto">
          <a:xfrm>
            <a:off x="533400" y="2209800"/>
            <a:ext cx="7985125" cy="3581400"/>
          </a:xfrm>
          <a:prstGeom prst="rect">
            <a:avLst/>
          </a:prstGeom>
          <a:noFill/>
          <a:ln w="9525">
            <a:noFill/>
            <a:miter lim="800000"/>
            <a:headEnd/>
            <a:tailEnd/>
          </a:ln>
          <a:effectLst>
            <a:outerShdw blurRad="50800" dist="76200" dir="13500000" algn="br" rotWithShape="0">
              <a:prstClr val="black">
                <a:alpha val="40000"/>
              </a:prstClr>
            </a:outerShdw>
          </a:effectLst>
        </p:spPr>
      </p:pic>
      <p:sp>
        <p:nvSpPr>
          <p:cNvPr id="5" name="Rectangle 4"/>
          <p:cNvSpPr/>
          <p:nvPr/>
        </p:nvSpPr>
        <p:spPr>
          <a:xfrm>
            <a:off x="296862" y="1625025"/>
            <a:ext cx="8458200"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kern="10" dirty="0">
                <a:ln/>
                <a:solidFill>
                  <a:schemeClr val="accent3"/>
                </a:solidFill>
                <a:latin typeface="+mn-lt"/>
              </a:rPr>
              <a:t>Case/Defendant Selection Screen</a:t>
            </a:r>
            <a:endParaRPr lang="en-US" sz="3200" dirty="0">
              <a:ln/>
              <a:solidFill>
                <a:schemeClr val="accent3"/>
              </a:solidFill>
              <a:latin typeface="+mn-lt"/>
            </a:endParaRPr>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420867" name="Rectangle 3"/>
          <p:cNvSpPr>
            <a:spLocks noGrp="1" noRot="1" noChangeArrowheads="1"/>
          </p:cNvSpPr>
          <p:nvPr>
            <p:ph type="title"/>
          </p:nvPr>
        </p:nvSpPr>
        <p:spPr>
          <a:xfrm>
            <a:off x="345536" y="1066800"/>
            <a:ext cx="8229600" cy="819912"/>
          </a:xfrm>
        </p:spPr>
        <p:txBody>
          <a:bodyPr/>
          <a:lstStyle/>
          <a:p>
            <a:r>
              <a:rPr lang="en-US" dirty="0"/>
              <a:t>End User Support</a:t>
            </a:r>
          </a:p>
        </p:txBody>
      </p:sp>
      <p:sp>
        <p:nvSpPr>
          <p:cNvPr id="7" name="Slide Number Placeholder 6"/>
          <p:cNvSpPr>
            <a:spLocks noGrp="1"/>
          </p:cNvSpPr>
          <p:nvPr>
            <p:ph type="sldNum" sz="quarter" idx="12"/>
          </p:nvPr>
        </p:nvSpPr>
        <p:spPr/>
        <p:txBody>
          <a:bodyPr/>
          <a:lstStyle/>
          <a:p>
            <a:fld id="{E79B71BB-DED2-4617-87FE-523BC685958A}" type="slidenum">
              <a:rPr lang="en-US" smtClean="0"/>
              <a:pPr/>
              <a:t>41</a:t>
            </a:fld>
            <a:endParaRPr lang="en-US" dirty="0"/>
          </a:p>
        </p:txBody>
      </p:sp>
      <p:sp>
        <p:nvSpPr>
          <p:cNvPr id="420869" name="Text Box 5"/>
          <p:cNvSpPr txBox="1">
            <a:spLocks noChangeArrowheads="1"/>
          </p:cNvSpPr>
          <p:nvPr/>
        </p:nvSpPr>
        <p:spPr bwMode="auto">
          <a:xfrm>
            <a:off x="228600" y="3733499"/>
            <a:ext cx="6781800" cy="2846933"/>
          </a:xfrm>
          <a:prstGeom prst="rect">
            <a:avLst/>
          </a:prstGeom>
          <a:noFill/>
          <a:ln w="9525">
            <a:noFill/>
            <a:miter lim="800000"/>
            <a:headEnd/>
            <a:tailEnd/>
          </a:ln>
          <a:effectLst/>
        </p:spPr>
        <p:txBody>
          <a:bodyPr wrap="square">
            <a:spAutoFit/>
          </a:bodyPr>
          <a:lstStyle/>
          <a:p>
            <a:pPr marL="406400" indent="-406400" eaLnBrk="1" hangingPunct="1">
              <a:spcBef>
                <a:spcPts val="600"/>
              </a:spcBef>
              <a:spcAft>
                <a:spcPts val="600"/>
              </a:spcAft>
              <a:buClr>
                <a:schemeClr val="accent2"/>
              </a:buClr>
              <a:buFont typeface="Arial" pitchFamily="34" charset="0"/>
              <a:buChar char="•"/>
              <a:defRPr/>
            </a:pPr>
            <a:r>
              <a:rPr lang="en-US" sz="2800" dirty="0">
                <a:solidFill>
                  <a:schemeClr val="tx2"/>
                </a:solidFill>
                <a:latin typeface="+mn-lt"/>
                <a:cs typeface="Times New Roman" pitchFamily="18" charset="0"/>
              </a:rPr>
              <a:t>918-699-4844</a:t>
            </a:r>
            <a:r>
              <a:rPr lang="en-US" sz="2800" dirty="0">
                <a:solidFill>
                  <a:schemeClr val="tx2"/>
                </a:solidFill>
                <a:latin typeface="+mn-lt"/>
              </a:rPr>
              <a:t> or </a:t>
            </a:r>
          </a:p>
          <a:p>
            <a:pPr marL="406400" indent="-406400" eaLnBrk="1" hangingPunct="1">
              <a:spcBef>
                <a:spcPts val="600"/>
              </a:spcBef>
              <a:spcAft>
                <a:spcPts val="600"/>
              </a:spcAft>
              <a:buClr>
                <a:schemeClr val="accent2"/>
              </a:buClr>
              <a:buFont typeface="Arial" pitchFamily="34" charset="0"/>
              <a:buChar char="•"/>
              <a:defRPr/>
            </a:pPr>
            <a:r>
              <a:rPr lang="en-US" sz="2800" dirty="0">
                <a:solidFill>
                  <a:schemeClr val="tx2"/>
                </a:solidFill>
                <a:latin typeface="+mn-lt"/>
              </a:rPr>
              <a:t>866-213-1957  (toll free)</a:t>
            </a:r>
          </a:p>
          <a:p>
            <a:pPr marL="406400" indent="-406400" eaLnBrk="1" hangingPunct="1">
              <a:spcBef>
                <a:spcPts val="600"/>
              </a:spcBef>
              <a:spcAft>
                <a:spcPts val="600"/>
              </a:spcAft>
              <a:buClr>
                <a:schemeClr val="accent2"/>
              </a:buClr>
              <a:buFont typeface="Arial" pitchFamily="34" charset="0"/>
              <a:buChar char="•"/>
              <a:defRPr/>
            </a:pPr>
            <a:r>
              <a:rPr lang="en-US" sz="2800" dirty="0">
                <a:solidFill>
                  <a:schemeClr val="tx2"/>
                </a:solidFill>
                <a:latin typeface="+mj-lt"/>
              </a:rPr>
              <a:t>CM-ECFIntake_OKND@oknd.uscourts.gov</a:t>
            </a:r>
          </a:p>
          <a:p>
            <a:pPr marL="406400" indent="-406400" eaLnBrk="1" hangingPunct="1">
              <a:spcBef>
                <a:spcPts val="600"/>
              </a:spcBef>
              <a:spcAft>
                <a:spcPts val="600"/>
              </a:spcAft>
              <a:buClr>
                <a:schemeClr val="accent1"/>
              </a:buClr>
              <a:buFont typeface="Arial" pitchFamily="34" charset="0"/>
              <a:buChar char="•"/>
              <a:defRPr/>
            </a:pPr>
            <a:endParaRPr lang="en-US" sz="2800" dirty="0">
              <a:solidFill>
                <a:schemeClr val="tx2"/>
              </a:solidFill>
              <a:latin typeface="+mn-lt"/>
            </a:endParaRPr>
          </a:p>
          <a:p>
            <a:pPr eaLnBrk="1" hangingPunct="1">
              <a:spcAft>
                <a:spcPct val="75000"/>
              </a:spcAft>
              <a:buClr>
                <a:schemeClr val="hlink"/>
              </a:buClr>
              <a:buFont typeface="Wingdings" pitchFamily="2" charset="2"/>
              <a:buNone/>
              <a:defRPr/>
            </a:pPr>
            <a:endParaRPr lang="en-US" sz="3200" dirty="0">
              <a:solidFill>
                <a:schemeClr val="tx2"/>
              </a:solidFill>
              <a:latin typeface="+mn-lt"/>
            </a:endParaRPr>
          </a:p>
        </p:txBody>
      </p:sp>
      <p:pic>
        <p:nvPicPr>
          <p:cNvPr id="10" name="Picture 4" descr="ecf station tami karen 001.jpg"/>
          <p:cNvPicPr>
            <a:picLocks noChangeAspect="1"/>
          </p:cNvPicPr>
          <p:nvPr/>
        </p:nvPicPr>
        <p:blipFill>
          <a:blip r:embed="rId3" cstate="print"/>
          <a:srcRect/>
          <a:stretch>
            <a:fillRect/>
          </a:stretch>
        </p:blipFill>
        <p:spPr bwMode="auto">
          <a:xfrm>
            <a:off x="4710262" y="1828800"/>
            <a:ext cx="4150264" cy="3112698"/>
          </a:xfrm>
          <a:prstGeom prst="rect">
            <a:avLst/>
          </a:prstGeom>
          <a:noFill/>
          <a:ln w="31750">
            <a:solidFill>
              <a:schemeClr val="accent2"/>
            </a:solidFill>
            <a:miter lim="800000"/>
            <a:headEnd/>
            <a:tailEnd/>
          </a:ln>
          <a:effectLst>
            <a:glow rad="228600">
              <a:srgbClr val="F8FF9F">
                <a:alpha val="40000"/>
              </a:srgbClr>
            </a:glow>
          </a:effectLst>
          <a:scene3d>
            <a:camera prst="perspectiveHeroicExtremeLeftFacing"/>
            <a:lightRig rig="threePt" dir="t"/>
          </a:scene3d>
        </p:spPr>
      </p:pic>
      <p:sp>
        <p:nvSpPr>
          <p:cNvPr id="11" name="Rectangle 10"/>
          <p:cNvSpPr>
            <a:spLocks/>
          </p:cNvSpPr>
          <p:nvPr/>
        </p:nvSpPr>
        <p:spPr>
          <a:xfrm>
            <a:off x="138262" y="2081824"/>
            <a:ext cx="4572000" cy="1107996"/>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300" dirty="0">
                <a:ln/>
                <a:solidFill>
                  <a:schemeClr val="accent3"/>
                </a:solidFill>
                <a:latin typeface="Lucida Sans" pitchFamily="34" charset="0"/>
                <a:ea typeface="+mj-ea"/>
                <a:cs typeface="+mj-cs"/>
              </a:rPr>
              <a:t>We’re here </a:t>
            </a:r>
          </a:p>
          <a:p>
            <a:pPr algn="ctr">
              <a:defRPr/>
            </a:pPr>
            <a:r>
              <a:rPr lang="en-US" sz="3300" dirty="0">
                <a:ln/>
                <a:solidFill>
                  <a:schemeClr val="accent3"/>
                </a:solidFill>
                <a:latin typeface="Lucida Sans" pitchFamily="34" charset="0"/>
                <a:ea typeface="+mj-ea"/>
                <a:cs typeface="+mj-cs"/>
              </a:rPr>
              <a:t>to help!</a:t>
            </a:r>
            <a:r>
              <a:rPr lang="en-US" sz="3200" dirty="0">
                <a:ln/>
                <a:solidFill>
                  <a:schemeClr val="accent3"/>
                </a:solidFill>
                <a:latin typeface="+mn-lt"/>
              </a:rPr>
              <a:t> </a:t>
            </a:r>
            <a:endParaRPr lang="en-US" sz="3200" dirty="0">
              <a:ln/>
              <a:solidFill>
                <a:schemeClr val="accent3"/>
              </a:solidFill>
            </a:endParaRPr>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dirty="0"/>
              <a:t>Helpful E-Filing Tips</a:t>
            </a:r>
          </a:p>
        </p:txBody>
      </p:sp>
      <p:sp>
        <p:nvSpPr>
          <p:cNvPr id="25604" name="Rectangle 3"/>
          <p:cNvSpPr>
            <a:spLocks noGrp="1" noRot="1" noChangeArrowheads="1"/>
          </p:cNvSpPr>
          <p:nvPr>
            <p:ph idx="1"/>
          </p:nvPr>
        </p:nvSpPr>
        <p:spPr/>
        <p:txBody>
          <a:bodyPr>
            <a:normAutofit lnSpcReduction="10000"/>
          </a:bodyPr>
          <a:lstStyle/>
          <a:p>
            <a:r>
              <a:rPr lang="en-US" dirty="0"/>
              <a:t>Until you are comfortable with the system, consider filing your document early on the day it is due.</a:t>
            </a:r>
          </a:p>
          <a:p>
            <a:r>
              <a:rPr lang="en-US" dirty="0"/>
              <a:t>Review the Administrative Guide located on our website.</a:t>
            </a:r>
          </a:p>
          <a:p>
            <a:r>
              <a:rPr lang="en-US" dirty="0"/>
              <a:t>Use the event instructions located on our website.</a:t>
            </a:r>
          </a:p>
          <a:p>
            <a:r>
              <a:rPr lang="en-US" dirty="0"/>
              <a:t>Title your document to match the appropriate CM/ECF event.</a:t>
            </a:r>
          </a:p>
          <a:p>
            <a:r>
              <a:rPr lang="en-US" dirty="0"/>
              <a:t>DO NOT file a document that should be split into two or more documents. (e.g., Answer and Counterclaim)</a:t>
            </a:r>
          </a:p>
          <a:p>
            <a:pPr marL="274320" lvl="1" indent="-274320">
              <a:buClr>
                <a:schemeClr val="accent3"/>
              </a:buClr>
              <a:buSzPct val="95000"/>
            </a:pPr>
            <a:r>
              <a:rPr lang="en-US" sz="2800" dirty="0"/>
              <a:t>If you have an urgent matter, please contact the appropriate courtroom deputy. </a:t>
            </a:r>
          </a:p>
          <a:p>
            <a:endParaRPr lang="en-US" dirty="0"/>
          </a:p>
        </p:txBody>
      </p:sp>
      <p:sp>
        <p:nvSpPr>
          <p:cNvPr id="4" name="Slide Number Placeholder 3"/>
          <p:cNvSpPr>
            <a:spLocks noGrp="1"/>
          </p:cNvSpPr>
          <p:nvPr>
            <p:ph type="sldNum" sz="quarter" idx="12"/>
          </p:nvPr>
        </p:nvSpPr>
        <p:spPr/>
        <p:txBody>
          <a:bodyPr/>
          <a:lstStyle/>
          <a:p>
            <a:fld id="{C1360F5E-A9EF-4AA9-9C70-57332077FD46}" type="slidenum">
              <a:rPr lang="en-US" smtClean="0"/>
              <a:pPr/>
              <a:t>5</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8146" name="Rectangle 2"/>
          <p:cNvSpPr>
            <a:spLocks noGrp="1" noRot="1" noChangeArrowheads="1"/>
          </p:cNvSpPr>
          <p:nvPr>
            <p:ph type="title"/>
          </p:nvPr>
        </p:nvSpPr>
        <p:spPr/>
        <p:txBody>
          <a:bodyPr/>
          <a:lstStyle/>
          <a:p>
            <a:r>
              <a:rPr lang="en-US" dirty="0"/>
              <a:t>Technical Information</a:t>
            </a:r>
          </a:p>
        </p:txBody>
      </p:sp>
      <p:sp>
        <p:nvSpPr>
          <p:cNvPr id="104452" name="Rectangle 3"/>
          <p:cNvSpPr>
            <a:spLocks noGrp="1" noRot="1" noChangeArrowheads="1"/>
          </p:cNvSpPr>
          <p:nvPr>
            <p:ph idx="1"/>
          </p:nvPr>
        </p:nvSpPr>
        <p:spPr/>
        <p:txBody>
          <a:bodyPr>
            <a:normAutofit/>
          </a:bodyPr>
          <a:lstStyle/>
          <a:p>
            <a:r>
              <a:rPr lang="en-US" sz="3600" dirty="0"/>
              <a:t>Filing in Error</a:t>
            </a:r>
          </a:p>
          <a:p>
            <a:pPr lvl="1">
              <a:buClr>
                <a:schemeClr val="accent2">
                  <a:lumMod val="75000"/>
                </a:schemeClr>
              </a:buClr>
            </a:pPr>
            <a:r>
              <a:rPr lang="en-US" sz="2800" dirty="0"/>
              <a:t>Once a pleading or other paper is submitted, it becomes part of the case</a:t>
            </a:r>
          </a:p>
          <a:p>
            <a:pPr lvl="1">
              <a:buClr>
                <a:schemeClr val="accent2">
                  <a:lumMod val="75000"/>
                </a:schemeClr>
              </a:buClr>
            </a:pPr>
            <a:r>
              <a:rPr lang="en-US" sz="2800" dirty="0"/>
              <a:t>The attorney may file a motion to withdraw the document, but should not refile the document</a:t>
            </a:r>
          </a:p>
          <a:p>
            <a:pPr lvl="1">
              <a:buClr>
                <a:schemeClr val="accent2">
                  <a:lumMod val="75000"/>
                </a:schemeClr>
              </a:buClr>
            </a:pPr>
            <a:r>
              <a:rPr lang="en-US" sz="2800" dirty="0"/>
              <a:t>The Clerk’s Office should be immediately notified of any mistakes</a:t>
            </a:r>
          </a:p>
        </p:txBody>
      </p:sp>
      <p:sp>
        <p:nvSpPr>
          <p:cNvPr id="4" name="Slide Number Placeholder 3"/>
          <p:cNvSpPr>
            <a:spLocks noGrp="1"/>
          </p:cNvSpPr>
          <p:nvPr>
            <p:ph type="sldNum" sz="quarter" idx="12"/>
          </p:nvPr>
        </p:nvSpPr>
        <p:spPr/>
        <p:txBody>
          <a:bodyPr/>
          <a:lstStyle/>
          <a:p>
            <a:fld id="{36519299-7176-4458-BC4F-D304035F1BB5}" type="slidenum">
              <a:rPr lang="en-US" smtClean="0"/>
              <a:pPr/>
              <a:t>6</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8146" name="Rectangle 2"/>
          <p:cNvSpPr>
            <a:spLocks noGrp="1" noRot="1" noChangeArrowheads="1"/>
          </p:cNvSpPr>
          <p:nvPr>
            <p:ph type="title"/>
          </p:nvPr>
        </p:nvSpPr>
        <p:spPr/>
        <p:txBody>
          <a:bodyPr/>
          <a:lstStyle/>
          <a:p>
            <a:r>
              <a:rPr lang="en-US" dirty="0"/>
              <a:t>Quality Control - FAQ</a:t>
            </a:r>
          </a:p>
        </p:txBody>
      </p:sp>
      <p:sp>
        <p:nvSpPr>
          <p:cNvPr id="104452" name="Rectangle 3"/>
          <p:cNvSpPr>
            <a:spLocks noGrp="1" noRot="1" noChangeArrowheads="1"/>
          </p:cNvSpPr>
          <p:nvPr>
            <p:ph idx="1"/>
          </p:nvPr>
        </p:nvSpPr>
        <p:spPr/>
        <p:txBody>
          <a:bodyPr>
            <a:normAutofit/>
          </a:bodyPr>
          <a:lstStyle/>
          <a:p>
            <a:r>
              <a:rPr lang="en-US" sz="3600" dirty="0"/>
              <a:t>Those emails you receive from our Quality Control department….</a:t>
            </a:r>
          </a:p>
          <a:p>
            <a:pPr lvl="1">
              <a:buClr>
                <a:schemeClr val="accent2">
                  <a:lumMod val="75000"/>
                </a:schemeClr>
              </a:buClr>
            </a:pPr>
            <a:r>
              <a:rPr lang="en-US" sz="2800" dirty="0"/>
              <a:t>If you receive an email regarding an error, note it is only sent as a learning tool.</a:t>
            </a:r>
          </a:p>
          <a:p>
            <a:pPr lvl="1">
              <a:buClr>
                <a:schemeClr val="accent2">
                  <a:lumMod val="75000"/>
                </a:schemeClr>
              </a:buClr>
            </a:pPr>
            <a:r>
              <a:rPr lang="en-US" sz="2800" dirty="0"/>
              <a:t>The most common errors are the wrong event used, the document contains personal identifiers or the document is signed by one attorney but </a:t>
            </a:r>
            <a:r>
              <a:rPr lang="en-US" sz="2800" dirty="0" err="1"/>
              <a:t>efiled</a:t>
            </a:r>
            <a:r>
              <a:rPr lang="en-US" sz="2800" dirty="0"/>
              <a:t> using another attorney’s login and password.</a:t>
            </a:r>
          </a:p>
        </p:txBody>
      </p:sp>
      <p:sp>
        <p:nvSpPr>
          <p:cNvPr id="4" name="Slide Number Placeholder 3"/>
          <p:cNvSpPr>
            <a:spLocks noGrp="1"/>
          </p:cNvSpPr>
          <p:nvPr>
            <p:ph type="sldNum" sz="quarter" idx="12"/>
          </p:nvPr>
        </p:nvSpPr>
        <p:spPr/>
        <p:txBody>
          <a:bodyPr/>
          <a:lstStyle/>
          <a:p>
            <a:fld id="{36519299-7176-4458-BC4F-D304035F1BB5}" type="slidenum">
              <a:rPr lang="en-US" smtClean="0"/>
              <a:pPr/>
              <a:t>7</a:t>
            </a:fld>
            <a:endParaRPr lang="en-US" dirty="0"/>
          </a:p>
        </p:txBody>
      </p:sp>
    </p:spTree>
    <p:extLst>
      <p:ext uri="{BB962C8B-B14F-4D97-AF65-F5344CB8AC3E}">
        <p14:creationId xmlns:p14="http://schemas.microsoft.com/office/powerpoint/2010/main" val="1405457790"/>
      </p:ext>
    </p:extLst>
  </p:cSld>
  <p:clrMapOvr>
    <a:overrideClrMapping bg1="dk1" tx1="lt1" bg2="dk2" tx2="lt2" accent1="accent1" accent2="accent2" accent3="accent3" accent4="accent4" accent5="accent5" accent6="accent6" hlink="hlink" folHlink="folHlink"/>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9699" name="Rectangle 2"/>
          <p:cNvSpPr>
            <a:spLocks noGrp="1" noRot="1" noChangeArrowheads="1"/>
          </p:cNvSpPr>
          <p:nvPr>
            <p:ph type="title"/>
          </p:nvPr>
        </p:nvSpPr>
        <p:spPr>
          <a:xfrm>
            <a:off x="457200" y="0"/>
            <a:ext cx="8229600" cy="737938"/>
          </a:xfrm>
        </p:spPr>
        <p:txBody>
          <a:bodyPr>
            <a:normAutofit fontScale="90000"/>
          </a:bodyPr>
          <a:lstStyle/>
          <a:p>
            <a:r>
              <a:rPr lang="en-US" b="1" cap="all" dirty="0"/>
              <a:t>www.oknd.uscourts.gov</a:t>
            </a:r>
          </a:p>
        </p:txBody>
      </p:sp>
      <p:sp>
        <p:nvSpPr>
          <p:cNvPr id="5" name="Slide Number Placeholder 4"/>
          <p:cNvSpPr>
            <a:spLocks noGrp="1"/>
          </p:cNvSpPr>
          <p:nvPr>
            <p:ph type="sldNum" sz="quarter" idx="12"/>
          </p:nvPr>
        </p:nvSpPr>
        <p:spPr/>
        <p:txBody>
          <a:bodyPr/>
          <a:lstStyle/>
          <a:p>
            <a:fld id="{3EFBD7AE-F447-4A0D-822F-3AD56F273DD3}" type="slidenum">
              <a:rPr lang="en-US" smtClean="0"/>
              <a:pPr/>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37938"/>
            <a:ext cx="7315200" cy="6070060"/>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0259"/>
            <a:ext cx="8229600" cy="838200"/>
          </a:xfrm>
        </p:spPr>
        <p:txBody>
          <a:bodyPr/>
          <a:lstStyle/>
          <a:p>
            <a:r>
              <a:rPr lang="en-US" dirty="0"/>
              <a:t>CM/ECF Information</a:t>
            </a:r>
          </a:p>
        </p:txBody>
      </p:sp>
      <p:sp>
        <p:nvSpPr>
          <p:cNvPr id="4" name="Slide Number Placeholder 3"/>
          <p:cNvSpPr>
            <a:spLocks noGrp="1"/>
          </p:cNvSpPr>
          <p:nvPr>
            <p:ph type="sldNum" sz="quarter" idx="12"/>
          </p:nvPr>
        </p:nvSpPr>
        <p:spPr/>
        <p:txBody>
          <a:bodyPr/>
          <a:lstStyle/>
          <a:p>
            <a:pPr>
              <a:defRPr/>
            </a:pPr>
            <a:fld id="{8D6E2ADC-3FF7-4A65-9FE6-C8E54CAB560B}" type="slidenum">
              <a:rPr lang="en-US" smtClean="0"/>
              <a:pPr>
                <a:defRPr/>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 y="934529"/>
            <a:ext cx="9001508" cy="5365750"/>
          </a:xfrm>
          <a:prstGeom prst="rect">
            <a:avLst/>
          </a:prstGeom>
        </p:spPr>
      </p:pic>
    </p:spTree>
    <p:extLst>
      <p:ext uri="{BB962C8B-B14F-4D97-AF65-F5344CB8AC3E}">
        <p14:creationId xmlns:p14="http://schemas.microsoft.com/office/powerpoint/2010/main" val="2711226349"/>
      </p:ext>
    </p:extLst>
  </p:cSld>
  <p:clrMapOvr>
    <a:overrideClrMapping bg1="dk1" tx1="lt1" bg2="dk2" tx2="lt2" accent1="accent1" accent2="accent2" accent3="accent3" accent4="accent4" accent5="accent5" accent6="accent6" hlink="hlink" folHlink="folHlink"/>
  </p:clrMapOvr>
  <p:transition spd="med">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29497</TotalTime>
  <Words>3366</Words>
  <Application>Microsoft Office PowerPoint</Application>
  <PresentationFormat>On-screen Show (4:3)</PresentationFormat>
  <Paragraphs>334</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Lucida Sans</vt:lpstr>
      <vt:lpstr>Times New Roman</vt:lpstr>
      <vt:lpstr>Wingdings</vt:lpstr>
      <vt:lpstr>Wingdings 2</vt:lpstr>
      <vt:lpstr>Custom Design</vt:lpstr>
      <vt:lpstr>Flow</vt:lpstr>
      <vt:lpstr>PowerPoint Presentation</vt:lpstr>
      <vt:lpstr>What is CM/ECF?</vt:lpstr>
      <vt:lpstr>Getting Started &amp; Registration</vt:lpstr>
      <vt:lpstr>Updates to Personal Info.</vt:lpstr>
      <vt:lpstr>Helpful E-Filing Tips</vt:lpstr>
      <vt:lpstr>Technical Information</vt:lpstr>
      <vt:lpstr>Quality Control - FAQ</vt:lpstr>
      <vt:lpstr>www.oknd.uscourts.gov</vt:lpstr>
      <vt:lpstr>CM/ECF Information</vt:lpstr>
      <vt:lpstr>CM/ECF: Logging In</vt:lpstr>
      <vt:lpstr>CM/ECF: Logging In</vt:lpstr>
      <vt:lpstr>CM/ECF: Logging In</vt:lpstr>
      <vt:lpstr>CM/ECF: Main Screen</vt:lpstr>
      <vt:lpstr>Utilities</vt:lpstr>
      <vt:lpstr>Maintain Your Account</vt:lpstr>
      <vt:lpstr>Maintain Your Account</vt:lpstr>
      <vt:lpstr>Maintain Your Account</vt:lpstr>
      <vt:lpstr>CM/ECF: Universal Search Utility</vt:lpstr>
      <vt:lpstr>CM/ECF: Civil Menu</vt:lpstr>
      <vt:lpstr>Entry of Appearance</vt:lpstr>
      <vt:lpstr>Entry of Appearance</vt:lpstr>
      <vt:lpstr>Entry of Appearance</vt:lpstr>
      <vt:lpstr>Entry of Appearance</vt:lpstr>
      <vt:lpstr>Entry of Appearance</vt:lpstr>
      <vt:lpstr>Entry of Appearance</vt:lpstr>
      <vt:lpstr>Entry of Appearance</vt:lpstr>
      <vt:lpstr>Entry of Appearance</vt:lpstr>
      <vt:lpstr>Entry of Appearance</vt:lpstr>
      <vt:lpstr>CM/ECF: Civil Menu</vt:lpstr>
      <vt:lpstr>Motion In Limine</vt:lpstr>
      <vt:lpstr>Motion In Limine</vt:lpstr>
      <vt:lpstr>Motion In Limine</vt:lpstr>
      <vt:lpstr>Motion In Limine</vt:lpstr>
      <vt:lpstr>Motion In Limine</vt:lpstr>
      <vt:lpstr>Motion In Limine</vt:lpstr>
      <vt:lpstr>Motion In Limine</vt:lpstr>
      <vt:lpstr>Motion In Limine</vt:lpstr>
      <vt:lpstr>Motion In Limine</vt:lpstr>
      <vt:lpstr>Motion In Limine</vt:lpstr>
      <vt:lpstr>E-Filing in Criminal Cases</vt:lpstr>
      <vt:lpstr>End User Support</vt:lpstr>
    </vt:vector>
  </TitlesOfParts>
  <Company>US Courts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District Court District of Kansas</dc:title>
  <dc:creator>kleininger</dc:creator>
  <cp:lastModifiedBy>Heidi Campbell</cp:lastModifiedBy>
  <cp:revision>1509</cp:revision>
  <cp:lastPrinted>2016-08-12T20:19:20Z</cp:lastPrinted>
  <dcterms:created xsi:type="dcterms:W3CDTF">2003-02-07T15:25:56Z</dcterms:created>
  <dcterms:modified xsi:type="dcterms:W3CDTF">2016-11-29T23:42:07Z</dcterms:modified>
</cp:coreProperties>
</file>